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charset="0"/>
      <p:regular r:id="rId22"/>
    </p:embeddedFont>
    <p:embeddedFont>
      <p:font typeface="Calibri (MS)" panose="020B0604020202020204" charset="0"/>
      <p:regular r:id="rId23"/>
    </p:embeddedFont>
    <p:embeddedFont>
      <p:font typeface="Faustina" panose="020B0604020202020204" charset="0"/>
      <p:regular r:id="rId24"/>
    </p:embeddedFont>
    <p:embeddedFont>
      <p:font typeface="Faustina Bold" panose="020B0604020202020204" charset="0"/>
      <p:regular r:id="rId25"/>
    </p:embeddedFont>
    <p:embeddedFont>
      <p:font typeface="Montserrat" panose="00000500000000000000" pitchFamily="2" charset="0"/>
      <p:regular r:id="rId26"/>
    </p:embeddedFont>
    <p:embeddedFont>
      <p:font typeface="Montserrat Bold" panose="020B0604020202020204" charset="0"/>
      <p:regular r:id="rId27"/>
    </p:embeddedFont>
    <p:embeddedFont>
      <p:font typeface="Open Sans Extra Bold" panose="020B0604020202020204" charset="0"/>
      <p:regular r:id="rId28"/>
    </p:embeddedFont>
    <p:embeddedFont>
      <p:font typeface="Poppins" panose="00000500000000000000" pitchFamily="2" charset="0"/>
      <p:regular r:id="rId29"/>
    </p:embeddedFont>
    <p:embeddedFont>
      <p:font typeface="Roboto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61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6.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6781732" y="-1462320"/>
            <a:ext cx="4969586" cy="4982041"/>
          </a:xfrm>
          <a:custGeom>
            <a:avLst/>
            <a:gdLst/>
            <a:ahLst/>
            <a:cxnLst/>
            <a:rect l="l" t="t" r="r" b="b"/>
            <a:pathLst>
              <a:path w="4969586" h="4982041">
                <a:moveTo>
                  <a:pt x="0" y="0"/>
                </a:moveTo>
                <a:lnTo>
                  <a:pt x="4969586" y="0"/>
                </a:lnTo>
                <a:lnTo>
                  <a:pt x="4969586" y="4982040"/>
                </a:lnTo>
                <a:lnTo>
                  <a:pt x="0" y="498204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01861" y="-175671"/>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6613941" y="8279108"/>
            <a:ext cx="2265272" cy="22652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10603208" y="3431556"/>
            <a:ext cx="7684792" cy="4407903"/>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US"/>
            </a:p>
          </p:txBody>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14" name="Freeform 1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5446" b="-35446"/>
              </a:stretch>
            </a:blipFill>
          </p:spPr>
          <p:txBody>
            <a:bodyPr/>
            <a:lstStyle/>
            <a:p>
              <a:endParaRPr lang="en-US"/>
            </a:p>
          </p:txBody>
        </p:sp>
      </p:grpSp>
      <p:sp>
        <p:nvSpPr>
          <p:cNvPr id="15" name="Freeform 15"/>
          <p:cNvSpPr/>
          <p:nvPr/>
        </p:nvSpPr>
        <p:spPr>
          <a:xfrm>
            <a:off x="1028700" y="1330325"/>
            <a:ext cx="1939129" cy="1939129"/>
          </a:xfrm>
          <a:custGeom>
            <a:avLst/>
            <a:gdLst/>
            <a:ahLst/>
            <a:cxnLst/>
            <a:rect l="l" t="t" r="r" b="b"/>
            <a:pathLst>
              <a:path w="1939129" h="1939129">
                <a:moveTo>
                  <a:pt x="0" y="0"/>
                </a:moveTo>
                <a:lnTo>
                  <a:pt x="1939129" y="0"/>
                </a:lnTo>
                <a:lnTo>
                  <a:pt x="1939129" y="1939129"/>
                </a:lnTo>
                <a:lnTo>
                  <a:pt x="0" y="1939129"/>
                </a:lnTo>
                <a:lnTo>
                  <a:pt x="0" y="0"/>
                </a:lnTo>
                <a:close/>
              </a:path>
            </a:pathLst>
          </a:custGeom>
          <a:blipFill>
            <a:blip r:embed="rId4"/>
            <a:stretch>
              <a:fillRect/>
            </a:stretch>
          </a:blipFill>
        </p:spPr>
        <p:txBody>
          <a:bodyPr/>
          <a:lstStyle/>
          <a:p>
            <a:endParaRPr lang="en-US"/>
          </a:p>
        </p:txBody>
      </p:sp>
      <p:sp>
        <p:nvSpPr>
          <p:cNvPr id="16" name="TextBox 16"/>
          <p:cNvSpPr txBox="1"/>
          <p:nvPr/>
        </p:nvSpPr>
        <p:spPr>
          <a:xfrm>
            <a:off x="1367131" y="3838246"/>
            <a:ext cx="8771864" cy="2079626"/>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Montserrat Bold"/>
                <a:ea typeface="Montserrat Bold"/>
                <a:cs typeface="Montserrat Bold"/>
                <a:sym typeface="Montserrat Bold"/>
              </a:rPr>
              <a:t>Tìm hiểu mô hình LSTM và ứng dụng trong bài toán phát hiện hành vi bạo lực</a:t>
            </a:r>
          </a:p>
        </p:txBody>
      </p:sp>
      <p:sp>
        <p:nvSpPr>
          <p:cNvPr id="17" name="TextBox 17"/>
          <p:cNvSpPr txBox="1"/>
          <p:nvPr/>
        </p:nvSpPr>
        <p:spPr>
          <a:xfrm>
            <a:off x="3574965" y="2591160"/>
            <a:ext cx="2757872" cy="678294"/>
          </a:xfrm>
          <a:prstGeom prst="rect">
            <a:avLst/>
          </a:prstGeom>
        </p:spPr>
        <p:txBody>
          <a:bodyPr lIns="0" tIns="0" rIns="0" bIns="0" rtlCol="0" anchor="t">
            <a:spAutoFit/>
          </a:bodyPr>
          <a:lstStyle/>
          <a:p>
            <a:pPr marL="0" lvl="0" indent="0" algn="l">
              <a:lnSpc>
                <a:spcPts val="5663"/>
              </a:lnSpc>
              <a:spcBef>
                <a:spcPct val="0"/>
              </a:spcBef>
            </a:pPr>
            <a:r>
              <a:rPr lang="en-US" sz="4045" b="1">
                <a:solidFill>
                  <a:srgbClr val="000000"/>
                </a:solidFill>
                <a:latin typeface="Montserrat Bold"/>
                <a:ea typeface="Montserrat Bold"/>
                <a:cs typeface="Montserrat Bold"/>
                <a:sym typeface="Montserrat Bold"/>
              </a:rPr>
              <a:t>Nhóm 1</a:t>
            </a:r>
          </a:p>
        </p:txBody>
      </p:sp>
      <p:sp>
        <p:nvSpPr>
          <p:cNvPr id="18" name="TextBox 18"/>
          <p:cNvSpPr txBox="1"/>
          <p:nvPr/>
        </p:nvSpPr>
        <p:spPr>
          <a:xfrm>
            <a:off x="1367131" y="6825829"/>
            <a:ext cx="7173539" cy="554129"/>
          </a:xfrm>
          <a:prstGeom prst="rect">
            <a:avLst/>
          </a:prstGeom>
        </p:spPr>
        <p:txBody>
          <a:bodyPr lIns="0" tIns="0" rIns="0" bIns="0" rtlCol="0" anchor="t">
            <a:spAutoFit/>
          </a:bodyPr>
          <a:lstStyle/>
          <a:p>
            <a:pPr algn="l">
              <a:lnSpc>
                <a:spcPts val="4632"/>
              </a:lnSpc>
              <a:spcBef>
                <a:spcPct val="0"/>
              </a:spcBef>
            </a:pPr>
            <a:r>
              <a:rPr lang="en-US" sz="3308" b="1">
                <a:solidFill>
                  <a:srgbClr val="000000"/>
                </a:solidFill>
                <a:latin typeface="Montserrat Bold"/>
                <a:ea typeface="Montserrat Bold"/>
                <a:cs typeface="Montserrat Bold"/>
                <a:sym typeface="Montserrat Bold"/>
              </a:rPr>
              <a:t>GVHD: TS. Ngô Hữu Huy</a:t>
            </a:r>
          </a:p>
        </p:txBody>
      </p:sp>
      <p:sp>
        <p:nvSpPr>
          <p:cNvPr id="19" name="TextBox 19"/>
          <p:cNvSpPr txBox="1"/>
          <p:nvPr/>
        </p:nvSpPr>
        <p:spPr>
          <a:xfrm>
            <a:off x="1951286" y="-76200"/>
            <a:ext cx="14385428" cy="679450"/>
          </a:xfrm>
          <a:prstGeom prst="rect">
            <a:avLst/>
          </a:prstGeom>
        </p:spPr>
        <p:txBody>
          <a:bodyPr lIns="0" tIns="0" rIns="0" bIns="0" rtlCol="0" anchor="t">
            <a:spAutoFit/>
          </a:bodyPr>
          <a:lstStyle/>
          <a:p>
            <a:pPr algn="l">
              <a:lnSpc>
                <a:spcPts val="5599"/>
              </a:lnSpc>
              <a:spcBef>
                <a:spcPct val="0"/>
              </a:spcBef>
            </a:pPr>
            <a:r>
              <a:rPr lang="en-US" sz="3999" b="1">
                <a:solidFill>
                  <a:srgbClr val="051D40"/>
                </a:solidFill>
                <a:latin typeface="Faustina Bold"/>
                <a:ea typeface="Faustina Bold"/>
                <a:cs typeface="Faustina Bold"/>
                <a:sym typeface="Faustina Bold"/>
              </a:rPr>
              <a:t>TRƯỜNG ĐẠI HỌC CÔNG NGHỆ THÔNG TIN VÀ TRUYỀN THÔNG</a:t>
            </a:r>
          </a:p>
        </p:txBody>
      </p:sp>
      <p:sp>
        <p:nvSpPr>
          <p:cNvPr id="20" name="TextBox 20"/>
          <p:cNvSpPr txBox="1"/>
          <p:nvPr/>
        </p:nvSpPr>
        <p:spPr>
          <a:xfrm>
            <a:off x="5604307" y="650875"/>
            <a:ext cx="7074218" cy="679450"/>
          </a:xfrm>
          <a:prstGeom prst="rect">
            <a:avLst/>
          </a:prstGeom>
        </p:spPr>
        <p:txBody>
          <a:bodyPr lIns="0" tIns="0" rIns="0" bIns="0" rtlCol="0" anchor="t">
            <a:spAutoFit/>
          </a:bodyPr>
          <a:lstStyle/>
          <a:p>
            <a:pPr algn="l">
              <a:lnSpc>
                <a:spcPts val="5599"/>
              </a:lnSpc>
              <a:spcBef>
                <a:spcPct val="0"/>
              </a:spcBef>
            </a:pPr>
            <a:r>
              <a:rPr lang="en-US" sz="3999" b="1">
                <a:solidFill>
                  <a:srgbClr val="051D40"/>
                </a:solidFill>
                <a:latin typeface="Faustina Bold"/>
                <a:ea typeface="Faustina Bold"/>
                <a:cs typeface="Faustina Bold"/>
                <a:sym typeface="Faustina Bold"/>
              </a:rPr>
              <a:t>KHOA CÔNG NGHỆ THÔNG TIN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78412"/>
            <a:chOff x="0" y="0"/>
            <a:chExt cx="9414331" cy="1121407"/>
          </a:xfrm>
        </p:grpSpPr>
        <p:sp>
          <p:nvSpPr>
            <p:cNvPr id="3" name="Freeform 3"/>
            <p:cNvSpPr/>
            <p:nvPr/>
          </p:nvSpPr>
          <p:spPr>
            <a:xfrm>
              <a:off x="0" y="0"/>
              <a:ext cx="9414331" cy="1121407"/>
            </a:xfrm>
            <a:custGeom>
              <a:avLst/>
              <a:gdLst/>
              <a:ahLst/>
              <a:cxnLst/>
              <a:rect l="l" t="t" r="r" b="b"/>
              <a:pathLst>
                <a:path w="9414331" h="1121407">
                  <a:moveTo>
                    <a:pt x="0" y="0"/>
                  </a:moveTo>
                  <a:lnTo>
                    <a:pt x="9414331" y="0"/>
                  </a:lnTo>
                  <a:lnTo>
                    <a:pt x="9414331" y="1121407"/>
                  </a:lnTo>
                  <a:lnTo>
                    <a:pt x="0" y="112140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104775"/>
              <a:ext cx="9414331" cy="1226182"/>
            </a:xfrm>
            <a:prstGeom prst="rect">
              <a:avLst/>
            </a:prstGeom>
          </p:spPr>
          <p:txBody>
            <a:bodyPr lIns="50800" tIns="50800" rIns="50800" bIns="50800" rtlCol="0" anchor="ctr"/>
            <a:lstStyle/>
            <a:p>
              <a:pPr algn="l">
                <a:lnSpc>
                  <a:spcPts val="8399"/>
                </a:lnSpc>
                <a:spcBef>
                  <a:spcPct val="0"/>
                </a:spcBef>
              </a:pPr>
              <a:r>
                <a:rPr lang="en-US" sz="5999">
                  <a:solidFill>
                    <a:srgbClr val="000000"/>
                  </a:solidFill>
                  <a:latin typeface="Open Sans Extra Bold"/>
                  <a:ea typeface="Open Sans Extra Bold"/>
                  <a:cs typeface="Open Sans Extra Bold"/>
                  <a:sym typeface="Open Sans Extra Bold"/>
                </a:rPr>
                <a:t>        2. Tổng quan mô hình</a:t>
              </a:r>
            </a:p>
          </p:txBody>
        </p:sp>
      </p:grpSp>
      <p:grpSp>
        <p:nvGrpSpPr>
          <p:cNvPr id="5" name="Group 5"/>
          <p:cNvGrpSpPr/>
          <p:nvPr/>
        </p:nvGrpSpPr>
        <p:grpSpPr>
          <a:xfrm>
            <a:off x="2411255" y="3251352"/>
            <a:ext cx="5202993" cy="5380208"/>
            <a:chOff x="0" y="0"/>
            <a:chExt cx="2204699" cy="2279792"/>
          </a:xfrm>
        </p:grpSpPr>
        <p:sp>
          <p:nvSpPr>
            <p:cNvPr id="6" name="Freeform 6"/>
            <p:cNvSpPr/>
            <p:nvPr/>
          </p:nvSpPr>
          <p:spPr>
            <a:xfrm>
              <a:off x="0" y="0"/>
              <a:ext cx="2204699" cy="2279792"/>
            </a:xfrm>
            <a:custGeom>
              <a:avLst/>
              <a:gdLst/>
              <a:ahLst/>
              <a:cxnLst/>
              <a:rect l="l" t="t" r="r" b="b"/>
              <a:pathLst>
                <a:path w="2204699" h="2279792">
                  <a:moveTo>
                    <a:pt x="34223" y="0"/>
                  </a:moveTo>
                  <a:lnTo>
                    <a:pt x="2170476" y="0"/>
                  </a:lnTo>
                  <a:cubicBezTo>
                    <a:pt x="2189377" y="0"/>
                    <a:pt x="2204699" y="15322"/>
                    <a:pt x="2204699" y="34223"/>
                  </a:cubicBezTo>
                  <a:lnTo>
                    <a:pt x="2204699" y="2245568"/>
                  </a:lnTo>
                  <a:cubicBezTo>
                    <a:pt x="2204699" y="2264469"/>
                    <a:pt x="2189377" y="2279792"/>
                    <a:pt x="2170476" y="2279792"/>
                  </a:cubicBezTo>
                  <a:lnTo>
                    <a:pt x="34223" y="2279792"/>
                  </a:lnTo>
                  <a:cubicBezTo>
                    <a:pt x="15322" y="2279792"/>
                    <a:pt x="0" y="2264469"/>
                    <a:pt x="0" y="2245568"/>
                  </a:cubicBezTo>
                  <a:lnTo>
                    <a:pt x="0" y="34223"/>
                  </a:lnTo>
                  <a:cubicBezTo>
                    <a:pt x="0" y="15322"/>
                    <a:pt x="15322" y="0"/>
                    <a:pt x="3422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7" name="TextBox 7"/>
            <p:cNvSpPr txBox="1"/>
            <p:nvPr/>
          </p:nvSpPr>
          <p:spPr>
            <a:xfrm>
              <a:off x="0" y="-47625"/>
              <a:ext cx="2204699" cy="2327417"/>
            </a:xfrm>
            <a:prstGeom prst="rect">
              <a:avLst/>
            </a:prstGeom>
          </p:spPr>
          <p:txBody>
            <a:bodyPr lIns="0" tIns="0" rIns="0" bIns="0" rtlCol="0" anchor="ctr"/>
            <a:lstStyle/>
            <a:p>
              <a:pPr algn="ctr">
                <a:lnSpc>
                  <a:spcPts val="3640"/>
                </a:lnSpc>
              </a:pPr>
              <a:endParaRPr/>
            </a:p>
          </p:txBody>
        </p:sp>
      </p:grpSp>
      <p:sp>
        <p:nvSpPr>
          <p:cNvPr id="8" name="Freeform 8"/>
          <p:cNvSpPr/>
          <p:nvPr/>
        </p:nvSpPr>
        <p:spPr>
          <a:xfrm>
            <a:off x="6556193" y="3251352"/>
            <a:ext cx="9320552" cy="5380208"/>
          </a:xfrm>
          <a:custGeom>
            <a:avLst/>
            <a:gdLst/>
            <a:ahLst/>
            <a:cxnLst/>
            <a:rect l="l" t="t" r="r" b="b"/>
            <a:pathLst>
              <a:path w="9320552" h="5380208">
                <a:moveTo>
                  <a:pt x="0" y="0"/>
                </a:moveTo>
                <a:lnTo>
                  <a:pt x="9320552" y="0"/>
                </a:lnTo>
                <a:lnTo>
                  <a:pt x="9320552" y="5380208"/>
                </a:lnTo>
                <a:lnTo>
                  <a:pt x="0" y="5380208"/>
                </a:lnTo>
                <a:lnTo>
                  <a:pt x="0" y="0"/>
                </a:lnTo>
                <a:close/>
              </a:path>
            </a:pathLst>
          </a:custGeom>
          <a:blipFill>
            <a:blip r:embed="rId2"/>
            <a:stretch>
              <a:fillRect t="-2079" b="-4461"/>
            </a:stretch>
          </a:blipFill>
        </p:spPr>
        <p:txBody>
          <a:bodyPr/>
          <a:lstStyle/>
          <a:p>
            <a:endParaRPr lang="en-US"/>
          </a:p>
        </p:txBody>
      </p:sp>
      <p:sp>
        <p:nvSpPr>
          <p:cNvPr id="9" name="Freeform 9"/>
          <p:cNvSpPr/>
          <p:nvPr/>
        </p:nvSpPr>
        <p:spPr>
          <a:xfrm>
            <a:off x="1949055" y="3599876"/>
            <a:ext cx="5294461" cy="4809943"/>
          </a:xfrm>
          <a:custGeom>
            <a:avLst/>
            <a:gdLst/>
            <a:ahLst/>
            <a:cxnLst/>
            <a:rect l="l" t="t" r="r" b="b"/>
            <a:pathLst>
              <a:path w="5294461" h="4809943">
                <a:moveTo>
                  <a:pt x="0" y="0"/>
                </a:moveTo>
                <a:lnTo>
                  <a:pt x="5294461" y="0"/>
                </a:lnTo>
                <a:lnTo>
                  <a:pt x="5294461" y="4809943"/>
                </a:lnTo>
                <a:lnTo>
                  <a:pt x="0" y="4809943"/>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1312482" y="2447860"/>
            <a:ext cx="5725588" cy="596901"/>
          </a:xfrm>
          <a:prstGeom prst="rect">
            <a:avLst/>
          </a:prstGeom>
        </p:spPr>
        <p:txBody>
          <a:bodyPr lIns="0" tIns="0" rIns="0" bIns="0" rtlCol="0" anchor="t">
            <a:spAutoFit/>
          </a:bodyPr>
          <a:lstStyle/>
          <a:p>
            <a:pPr marL="755646" lvl="1" indent="-377823" algn="ctr">
              <a:lnSpc>
                <a:spcPts val="4899"/>
              </a:lnSpc>
              <a:buFont typeface="Arial"/>
              <a:buChar char="•"/>
            </a:pPr>
            <a:r>
              <a:rPr lang="en-US" sz="3499" b="1">
                <a:solidFill>
                  <a:srgbClr val="000000"/>
                </a:solidFill>
                <a:latin typeface="Montserrat Bold"/>
                <a:ea typeface="Montserrat Bold"/>
                <a:cs typeface="Montserrat Bold"/>
                <a:sym typeface="Montserrat Bold"/>
              </a:rPr>
              <a:t>Mạng hồi quy (RNN)</a:t>
            </a:r>
          </a:p>
        </p:txBody>
      </p:sp>
      <p:sp>
        <p:nvSpPr>
          <p:cNvPr id="11" name="TextBox 11"/>
          <p:cNvSpPr txBox="1"/>
          <p:nvPr/>
        </p:nvSpPr>
        <p:spPr>
          <a:xfrm>
            <a:off x="1797288" y="8917310"/>
            <a:ext cx="14693423" cy="931545"/>
          </a:xfrm>
          <a:prstGeom prst="rect">
            <a:avLst/>
          </a:prstGeom>
        </p:spPr>
        <p:txBody>
          <a:bodyPr lIns="0" tIns="0" rIns="0" bIns="0" rtlCol="0" anchor="t">
            <a:spAutoFit/>
          </a:bodyPr>
          <a:lstStyle/>
          <a:p>
            <a:pPr algn="ctr">
              <a:lnSpc>
                <a:spcPts val="3779"/>
              </a:lnSpc>
              <a:spcBef>
                <a:spcPct val="0"/>
              </a:spcBef>
            </a:pPr>
            <a:r>
              <a:rPr lang="en-US" sz="2700">
                <a:solidFill>
                  <a:srgbClr val="010101"/>
                </a:solidFill>
                <a:latin typeface="Montserrat"/>
                <a:ea typeface="Montserrat"/>
                <a:cs typeface="Montserrat"/>
                <a:sym typeface="Montserrat"/>
              </a:rPr>
              <a:t>Một cách đơn giản để hiểu về mạng hồi quy là: Đầu ra của trạng thái (State) trước sẽ là đầu vào cho trạng thái sau.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78412"/>
            <a:chOff x="0" y="0"/>
            <a:chExt cx="9414331" cy="1121407"/>
          </a:xfrm>
        </p:grpSpPr>
        <p:sp>
          <p:nvSpPr>
            <p:cNvPr id="3" name="Freeform 3"/>
            <p:cNvSpPr/>
            <p:nvPr/>
          </p:nvSpPr>
          <p:spPr>
            <a:xfrm>
              <a:off x="0" y="0"/>
              <a:ext cx="9414331" cy="1121407"/>
            </a:xfrm>
            <a:custGeom>
              <a:avLst/>
              <a:gdLst/>
              <a:ahLst/>
              <a:cxnLst/>
              <a:rect l="l" t="t" r="r" b="b"/>
              <a:pathLst>
                <a:path w="9414331" h="1121407">
                  <a:moveTo>
                    <a:pt x="0" y="0"/>
                  </a:moveTo>
                  <a:lnTo>
                    <a:pt x="9414331" y="0"/>
                  </a:lnTo>
                  <a:lnTo>
                    <a:pt x="9414331" y="1121407"/>
                  </a:lnTo>
                  <a:lnTo>
                    <a:pt x="0" y="112140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104775"/>
              <a:ext cx="9414331" cy="1226182"/>
            </a:xfrm>
            <a:prstGeom prst="rect">
              <a:avLst/>
            </a:prstGeom>
          </p:spPr>
          <p:txBody>
            <a:bodyPr lIns="50800" tIns="50800" rIns="50800" bIns="50800" rtlCol="0" anchor="ctr"/>
            <a:lstStyle/>
            <a:p>
              <a:pPr algn="l">
                <a:lnSpc>
                  <a:spcPts val="8399"/>
                </a:lnSpc>
                <a:spcBef>
                  <a:spcPct val="0"/>
                </a:spcBef>
              </a:pPr>
              <a:r>
                <a:rPr lang="en-US" sz="5999">
                  <a:solidFill>
                    <a:srgbClr val="000000"/>
                  </a:solidFill>
                  <a:latin typeface="Open Sans Extra Bold"/>
                  <a:ea typeface="Open Sans Extra Bold"/>
                  <a:cs typeface="Open Sans Extra Bold"/>
                  <a:sym typeface="Open Sans Extra Bold"/>
                </a:rPr>
                <a:t>        2. Tổng quan mô hình</a:t>
              </a:r>
            </a:p>
          </p:txBody>
        </p:sp>
      </p:grpSp>
      <p:sp>
        <p:nvSpPr>
          <p:cNvPr id="5" name="Freeform 5"/>
          <p:cNvSpPr/>
          <p:nvPr/>
        </p:nvSpPr>
        <p:spPr>
          <a:xfrm rot="-7738679">
            <a:off x="12235173" y="-874743"/>
            <a:ext cx="11320879" cy="9835014"/>
          </a:xfrm>
          <a:custGeom>
            <a:avLst/>
            <a:gdLst/>
            <a:ahLst/>
            <a:cxnLst/>
            <a:rect l="l" t="t" r="r" b="b"/>
            <a:pathLst>
              <a:path w="11320879" h="9835014">
                <a:moveTo>
                  <a:pt x="0" y="0"/>
                </a:moveTo>
                <a:lnTo>
                  <a:pt x="11320879" y="0"/>
                </a:lnTo>
                <a:lnTo>
                  <a:pt x="11320879" y="9835014"/>
                </a:lnTo>
                <a:lnTo>
                  <a:pt x="0" y="983501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312482" y="2574434"/>
            <a:ext cx="5725588" cy="596901"/>
          </a:xfrm>
          <a:prstGeom prst="rect">
            <a:avLst/>
          </a:prstGeom>
        </p:spPr>
        <p:txBody>
          <a:bodyPr lIns="0" tIns="0" rIns="0" bIns="0" rtlCol="0" anchor="t">
            <a:spAutoFit/>
          </a:bodyPr>
          <a:lstStyle/>
          <a:p>
            <a:pPr marL="755646" lvl="1" indent="-377823" algn="l">
              <a:lnSpc>
                <a:spcPts val="4899"/>
              </a:lnSpc>
              <a:buFont typeface="Arial"/>
              <a:buChar char="•"/>
            </a:pPr>
            <a:r>
              <a:rPr lang="en-US" sz="3499" b="1">
                <a:solidFill>
                  <a:srgbClr val="000000"/>
                </a:solidFill>
                <a:latin typeface="Montserrat Bold"/>
                <a:ea typeface="Montserrat Bold"/>
                <a:cs typeface="Montserrat Bold"/>
                <a:sym typeface="Montserrat Bold"/>
              </a:rPr>
              <a:t>LSTM</a:t>
            </a:r>
          </a:p>
        </p:txBody>
      </p:sp>
      <p:sp>
        <p:nvSpPr>
          <p:cNvPr id="7" name="TextBox 7"/>
          <p:cNvSpPr txBox="1"/>
          <p:nvPr/>
        </p:nvSpPr>
        <p:spPr>
          <a:xfrm>
            <a:off x="1312482" y="3985614"/>
            <a:ext cx="12052536" cy="3236722"/>
          </a:xfrm>
          <a:prstGeom prst="rect">
            <a:avLst/>
          </a:prstGeom>
        </p:spPr>
        <p:txBody>
          <a:bodyPr lIns="0" tIns="0" rIns="0" bIns="0" rtlCol="0" anchor="t">
            <a:spAutoFit/>
          </a:bodyPr>
          <a:lstStyle/>
          <a:p>
            <a:pPr algn="just">
              <a:lnSpc>
                <a:spcPts val="4297"/>
              </a:lnSpc>
            </a:pPr>
            <a:r>
              <a:rPr lang="en-US" sz="3069">
                <a:solidFill>
                  <a:srgbClr val="000000"/>
                </a:solidFill>
                <a:latin typeface="Montserrat"/>
                <a:ea typeface="Montserrat"/>
                <a:cs typeface="Montserrat"/>
                <a:sym typeface="Montserrat"/>
              </a:rPr>
              <a:t>RNN có thể xử lý dữ liệu ở dạng sequence tuy nhiên lại gây ra hiện tượng triệt tiêu đạo hàm. Làm mất thông tin của các state này do đạo hàm bị triệt tiêu (≈ 0). Mô hình sẽ không học được thông tin từ các state ở xa.</a:t>
            </a:r>
          </a:p>
          <a:p>
            <a:pPr algn="just">
              <a:lnSpc>
                <a:spcPts val="4297"/>
              </a:lnSpc>
            </a:pPr>
            <a:r>
              <a:rPr lang="en-US" sz="3069">
                <a:solidFill>
                  <a:srgbClr val="000000"/>
                </a:solidFill>
                <a:latin typeface="Montserrat"/>
                <a:ea typeface="Montserrat"/>
                <a:cs typeface="Montserrat"/>
                <a:sym typeface="Montserrat"/>
              </a:rPr>
              <a:t>=&gt; LSTM ra đời, giải quyết vấn đề này.</a:t>
            </a:r>
          </a:p>
          <a:p>
            <a:pPr algn="just">
              <a:lnSpc>
                <a:spcPts val="4297"/>
              </a:lnSpc>
              <a:spcBef>
                <a:spcPct val="0"/>
              </a:spcBef>
            </a:pPr>
            <a:endParaRPr lang="en-US" sz="3069">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78412"/>
            <a:chOff x="0" y="0"/>
            <a:chExt cx="9414331" cy="1121407"/>
          </a:xfrm>
        </p:grpSpPr>
        <p:sp>
          <p:nvSpPr>
            <p:cNvPr id="3" name="Freeform 3"/>
            <p:cNvSpPr/>
            <p:nvPr/>
          </p:nvSpPr>
          <p:spPr>
            <a:xfrm>
              <a:off x="0" y="0"/>
              <a:ext cx="9414331" cy="1121407"/>
            </a:xfrm>
            <a:custGeom>
              <a:avLst/>
              <a:gdLst/>
              <a:ahLst/>
              <a:cxnLst/>
              <a:rect l="l" t="t" r="r" b="b"/>
              <a:pathLst>
                <a:path w="9414331" h="1121407">
                  <a:moveTo>
                    <a:pt x="0" y="0"/>
                  </a:moveTo>
                  <a:lnTo>
                    <a:pt x="9414331" y="0"/>
                  </a:lnTo>
                  <a:lnTo>
                    <a:pt x="9414331" y="1121407"/>
                  </a:lnTo>
                  <a:lnTo>
                    <a:pt x="0" y="112140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104775"/>
              <a:ext cx="9414331" cy="1226182"/>
            </a:xfrm>
            <a:prstGeom prst="rect">
              <a:avLst/>
            </a:prstGeom>
          </p:spPr>
          <p:txBody>
            <a:bodyPr lIns="50800" tIns="50800" rIns="50800" bIns="50800" rtlCol="0" anchor="ctr"/>
            <a:lstStyle/>
            <a:p>
              <a:pPr algn="l">
                <a:lnSpc>
                  <a:spcPts val="8399"/>
                </a:lnSpc>
                <a:spcBef>
                  <a:spcPct val="0"/>
                </a:spcBef>
              </a:pPr>
              <a:r>
                <a:rPr lang="en-US" sz="5999">
                  <a:solidFill>
                    <a:srgbClr val="000000"/>
                  </a:solidFill>
                  <a:latin typeface="Open Sans Extra Bold"/>
                  <a:ea typeface="Open Sans Extra Bold"/>
                  <a:cs typeface="Open Sans Extra Bold"/>
                  <a:sym typeface="Open Sans Extra Bold"/>
                </a:rPr>
                <a:t>        2. Tổng quan mô hình</a:t>
              </a:r>
            </a:p>
          </p:txBody>
        </p:sp>
      </p:grpSp>
      <p:grpSp>
        <p:nvGrpSpPr>
          <p:cNvPr id="5" name="Group 5"/>
          <p:cNvGrpSpPr/>
          <p:nvPr/>
        </p:nvGrpSpPr>
        <p:grpSpPr>
          <a:xfrm>
            <a:off x="11287719" y="3298649"/>
            <a:ext cx="5179344" cy="6184258"/>
            <a:chOff x="0" y="0"/>
            <a:chExt cx="2194678" cy="2620497"/>
          </a:xfrm>
        </p:grpSpPr>
        <p:sp>
          <p:nvSpPr>
            <p:cNvPr id="6" name="Freeform 6"/>
            <p:cNvSpPr/>
            <p:nvPr/>
          </p:nvSpPr>
          <p:spPr>
            <a:xfrm>
              <a:off x="0" y="0"/>
              <a:ext cx="2194678" cy="2620497"/>
            </a:xfrm>
            <a:custGeom>
              <a:avLst/>
              <a:gdLst/>
              <a:ahLst/>
              <a:cxnLst/>
              <a:rect l="l" t="t" r="r" b="b"/>
              <a:pathLst>
                <a:path w="2194678" h="2620497">
                  <a:moveTo>
                    <a:pt x="34380" y="0"/>
                  </a:moveTo>
                  <a:lnTo>
                    <a:pt x="2160299" y="0"/>
                  </a:lnTo>
                  <a:cubicBezTo>
                    <a:pt x="2169417" y="0"/>
                    <a:pt x="2178161" y="3622"/>
                    <a:pt x="2184609" y="10070"/>
                  </a:cubicBezTo>
                  <a:cubicBezTo>
                    <a:pt x="2191056" y="16517"/>
                    <a:pt x="2194678" y="25262"/>
                    <a:pt x="2194678" y="34380"/>
                  </a:cubicBezTo>
                  <a:lnTo>
                    <a:pt x="2194678" y="2586118"/>
                  </a:lnTo>
                  <a:cubicBezTo>
                    <a:pt x="2194678" y="2595236"/>
                    <a:pt x="2191056" y="2603980"/>
                    <a:pt x="2184609" y="2610428"/>
                  </a:cubicBezTo>
                  <a:cubicBezTo>
                    <a:pt x="2178161" y="2616875"/>
                    <a:pt x="2169417" y="2620497"/>
                    <a:pt x="2160299" y="2620497"/>
                  </a:cubicBezTo>
                  <a:lnTo>
                    <a:pt x="34380" y="2620497"/>
                  </a:lnTo>
                  <a:cubicBezTo>
                    <a:pt x="25262" y="2620497"/>
                    <a:pt x="16517" y="2616875"/>
                    <a:pt x="10070" y="2610428"/>
                  </a:cubicBezTo>
                  <a:cubicBezTo>
                    <a:pt x="3622" y="2603980"/>
                    <a:pt x="0" y="2595236"/>
                    <a:pt x="0" y="2586118"/>
                  </a:cubicBezTo>
                  <a:lnTo>
                    <a:pt x="0" y="34380"/>
                  </a:lnTo>
                  <a:cubicBezTo>
                    <a:pt x="0" y="25262"/>
                    <a:pt x="3622" y="16517"/>
                    <a:pt x="10070" y="10070"/>
                  </a:cubicBezTo>
                  <a:cubicBezTo>
                    <a:pt x="16517" y="3622"/>
                    <a:pt x="25262" y="0"/>
                    <a:pt x="3438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7" name="TextBox 7"/>
            <p:cNvSpPr txBox="1"/>
            <p:nvPr/>
          </p:nvSpPr>
          <p:spPr>
            <a:xfrm>
              <a:off x="0" y="-47625"/>
              <a:ext cx="2194678" cy="2668122"/>
            </a:xfrm>
            <a:prstGeom prst="rect">
              <a:avLst/>
            </a:prstGeom>
          </p:spPr>
          <p:txBody>
            <a:bodyPr lIns="0" tIns="0" rIns="0" bIns="0" rtlCol="0" anchor="ctr"/>
            <a:lstStyle/>
            <a:p>
              <a:pPr algn="ctr">
                <a:lnSpc>
                  <a:spcPts val="3640"/>
                </a:lnSpc>
              </a:pPr>
              <a:endParaRPr/>
            </a:p>
          </p:txBody>
        </p:sp>
      </p:grpSp>
      <p:sp>
        <p:nvSpPr>
          <p:cNvPr id="8" name="Freeform 8"/>
          <p:cNvSpPr/>
          <p:nvPr/>
        </p:nvSpPr>
        <p:spPr>
          <a:xfrm>
            <a:off x="3295716" y="3298649"/>
            <a:ext cx="9142527" cy="6184258"/>
          </a:xfrm>
          <a:custGeom>
            <a:avLst/>
            <a:gdLst/>
            <a:ahLst/>
            <a:cxnLst/>
            <a:rect l="l" t="t" r="r" b="b"/>
            <a:pathLst>
              <a:path w="9142527" h="6184258">
                <a:moveTo>
                  <a:pt x="0" y="0"/>
                </a:moveTo>
                <a:lnTo>
                  <a:pt x="9142527" y="0"/>
                </a:lnTo>
                <a:lnTo>
                  <a:pt x="9142527" y="6184258"/>
                </a:lnTo>
                <a:lnTo>
                  <a:pt x="0" y="6184258"/>
                </a:lnTo>
                <a:lnTo>
                  <a:pt x="0" y="0"/>
                </a:lnTo>
                <a:close/>
              </a:path>
            </a:pathLst>
          </a:custGeom>
          <a:blipFill>
            <a:blip r:embed="rId2"/>
            <a:stretch>
              <a:fillRect l="-5513" t="-3407" r="-5513"/>
            </a:stretch>
          </a:blipFill>
        </p:spPr>
        <p:txBody>
          <a:bodyPr/>
          <a:lstStyle/>
          <a:p>
            <a:endParaRPr lang="en-US"/>
          </a:p>
        </p:txBody>
      </p:sp>
      <p:sp>
        <p:nvSpPr>
          <p:cNvPr id="9" name="Freeform 9"/>
          <p:cNvSpPr/>
          <p:nvPr/>
        </p:nvSpPr>
        <p:spPr>
          <a:xfrm>
            <a:off x="2766421" y="3694758"/>
            <a:ext cx="9671822" cy="5392041"/>
          </a:xfrm>
          <a:custGeom>
            <a:avLst/>
            <a:gdLst/>
            <a:ahLst/>
            <a:cxnLst/>
            <a:rect l="l" t="t" r="r" b="b"/>
            <a:pathLst>
              <a:path w="9671822" h="5392041">
                <a:moveTo>
                  <a:pt x="0" y="0"/>
                </a:moveTo>
                <a:lnTo>
                  <a:pt x="9671822" y="0"/>
                </a:lnTo>
                <a:lnTo>
                  <a:pt x="9671822" y="5392040"/>
                </a:lnTo>
                <a:lnTo>
                  <a:pt x="0" y="5392040"/>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1312482" y="2447860"/>
            <a:ext cx="5725588" cy="596901"/>
          </a:xfrm>
          <a:prstGeom prst="rect">
            <a:avLst/>
          </a:prstGeom>
        </p:spPr>
        <p:txBody>
          <a:bodyPr lIns="0" tIns="0" rIns="0" bIns="0" rtlCol="0" anchor="t">
            <a:spAutoFit/>
          </a:bodyPr>
          <a:lstStyle/>
          <a:p>
            <a:pPr marL="755646" lvl="1" indent="-377823" algn="l">
              <a:lnSpc>
                <a:spcPts val="4899"/>
              </a:lnSpc>
              <a:buFont typeface="Arial"/>
              <a:buChar char="•"/>
            </a:pPr>
            <a:r>
              <a:rPr lang="en-US" sz="3499" b="1">
                <a:solidFill>
                  <a:srgbClr val="000000"/>
                </a:solidFill>
                <a:latin typeface="Montserrat Bold"/>
                <a:ea typeface="Montserrat Bold"/>
                <a:cs typeface="Montserrat Bold"/>
                <a:sym typeface="Montserrat Bold"/>
              </a:rPr>
              <a:t>LSTM</a:t>
            </a:r>
          </a:p>
        </p:txBody>
      </p:sp>
      <p:sp>
        <p:nvSpPr>
          <p:cNvPr id="11" name="TextBox 11"/>
          <p:cNvSpPr txBox="1"/>
          <p:nvPr/>
        </p:nvSpPr>
        <p:spPr>
          <a:xfrm>
            <a:off x="12207041" y="5393828"/>
            <a:ext cx="4260022" cy="1898651"/>
          </a:xfrm>
          <a:prstGeom prst="rect">
            <a:avLst/>
          </a:prstGeom>
        </p:spPr>
        <p:txBody>
          <a:bodyPr lIns="0" tIns="0" rIns="0" bIns="0" rtlCol="0" anchor="t">
            <a:spAutoFit/>
          </a:bodyPr>
          <a:lstStyle/>
          <a:p>
            <a:pPr algn="ctr">
              <a:lnSpc>
                <a:spcPts val="7699"/>
              </a:lnSpc>
              <a:spcBef>
                <a:spcPct val="0"/>
              </a:spcBef>
            </a:pPr>
            <a:r>
              <a:rPr lang="en-US" sz="5499">
                <a:solidFill>
                  <a:srgbClr val="FDFDFD"/>
                </a:solidFill>
                <a:latin typeface="Open Sans Extra Bold"/>
                <a:ea typeface="Open Sans Extra Bold"/>
                <a:cs typeface="Open Sans Extra Bold"/>
                <a:sym typeface="Open Sans Extra Bold"/>
              </a:rPr>
              <a:t>Kiến trúc LSTM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78412"/>
            <a:chOff x="0" y="0"/>
            <a:chExt cx="9414331" cy="1121407"/>
          </a:xfrm>
        </p:grpSpPr>
        <p:sp>
          <p:nvSpPr>
            <p:cNvPr id="3" name="Freeform 3"/>
            <p:cNvSpPr/>
            <p:nvPr/>
          </p:nvSpPr>
          <p:spPr>
            <a:xfrm>
              <a:off x="0" y="0"/>
              <a:ext cx="9414331" cy="1121407"/>
            </a:xfrm>
            <a:custGeom>
              <a:avLst/>
              <a:gdLst/>
              <a:ahLst/>
              <a:cxnLst/>
              <a:rect l="l" t="t" r="r" b="b"/>
              <a:pathLst>
                <a:path w="9414331" h="1121407">
                  <a:moveTo>
                    <a:pt x="0" y="0"/>
                  </a:moveTo>
                  <a:lnTo>
                    <a:pt x="9414331" y="0"/>
                  </a:lnTo>
                  <a:lnTo>
                    <a:pt x="9414331" y="1121407"/>
                  </a:lnTo>
                  <a:lnTo>
                    <a:pt x="0" y="112140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104775"/>
              <a:ext cx="9414331" cy="1226182"/>
            </a:xfrm>
            <a:prstGeom prst="rect">
              <a:avLst/>
            </a:prstGeom>
          </p:spPr>
          <p:txBody>
            <a:bodyPr lIns="50800" tIns="50800" rIns="50800" bIns="50800" rtlCol="0" anchor="ctr"/>
            <a:lstStyle/>
            <a:p>
              <a:pPr algn="l">
                <a:lnSpc>
                  <a:spcPts val="8399"/>
                </a:lnSpc>
                <a:spcBef>
                  <a:spcPct val="0"/>
                </a:spcBef>
              </a:pPr>
              <a:r>
                <a:rPr lang="en-US" sz="5999">
                  <a:solidFill>
                    <a:srgbClr val="000000"/>
                  </a:solidFill>
                  <a:latin typeface="Open Sans Extra Bold"/>
                  <a:ea typeface="Open Sans Extra Bold"/>
                  <a:cs typeface="Open Sans Extra Bold"/>
                  <a:sym typeface="Open Sans Extra Bold"/>
                </a:rPr>
                <a:t>        2. Tổng quan mô hình</a:t>
              </a:r>
            </a:p>
          </p:txBody>
        </p:sp>
      </p:grpSp>
      <p:sp>
        <p:nvSpPr>
          <p:cNvPr id="5" name="Freeform 5"/>
          <p:cNvSpPr/>
          <p:nvPr/>
        </p:nvSpPr>
        <p:spPr>
          <a:xfrm rot="-7738679">
            <a:off x="12235173" y="-874743"/>
            <a:ext cx="11320879" cy="9835014"/>
          </a:xfrm>
          <a:custGeom>
            <a:avLst/>
            <a:gdLst/>
            <a:ahLst/>
            <a:cxnLst/>
            <a:rect l="l" t="t" r="r" b="b"/>
            <a:pathLst>
              <a:path w="11320879" h="9835014">
                <a:moveTo>
                  <a:pt x="0" y="0"/>
                </a:moveTo>
                <a:lnTo>
                  <a:pt x="11320879" y="0"/>
                </a:lnTo>
                <a:lnTo>
                  <a:pt x="11320879" y="9835014"/>
                </a:lnTo>
                <a:lnTo>
                  <a:pt x="0" y="983501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312482" y="2574434"/>
            <a:ext cx="7451930" cy="596901"/>
          </a:xfrm>
          <a:prstGeom prst="rect">
            <a:avLst/>
          </a:prstGeom>
        </p:spPr>
        <p:txBody>
          <a:bodyPr lIns="0" tIns="0" rIns="0" bIns="0" rtlCol="0" anchor="t">
            <a:spAutoFit/>
          </a:bodyPr>
          <a:lstStyle/>
          <a:p>
            <a:pPr marL="755646" lvl="1" indent="-377823" algn="just">
              <a:lnSpc>
                <a:spcPts val="4899"/>
              </a:lnSpc>
              <a:buFont typeface="Arial"/>
              <a:buChar char="•"/>
            </a:pPr>
            <a:r>
              <a:rPr lang="en-US" sz="3499" b="1">
                <a:solidFill>
                  <a:srgbClr val="000000"/>
                </a:solidFill>
                <a:latin typeface="Montserrat Bold"/>
                <a:ea typeface="Montserrat Bold"/>
                <a:cs typeface="Montserrat Bold"/>
                <a:sym typeface="Montserrat Bold"/>
              </a:rPr>
              <a:t>Residual Block + ResNet50</a:t>
            </a:r>
          </a:p>
        </p:txBody>
      </p:sp>
      <p:sp>
        <p:nvSpPr>
          <p:cNvPr id="7" name="TextBox 7"/>
          <p:cNvSpPr txBox="1"/>
          <p:nvPr/>
        </p:nvSpPr>
        <p:spPr>
          <a:xfrm>
            <a:off x="1572616" y="3768026"/>
            <a:ext cx="12052536" cy="2693797"/>
          </a:xfrm>
          <a:prstGeom prst="rect">
            <a:avLst/>
          </a:prstGeom>
        </p:spPr>
        <p:txBody>
          <a:bodyPr lIns="0" tIns="0" rIns="0" bIns="0" rtlCol="0" anchor="t">
            <a:spAutoFit/>
          </a:bodyPr>
          <a:lstStyle/>
          <a:p>
            <a:pPr algn="just">
              <a:lnSpc>
                <a:spcPts val="4297"/>
              </a:lnSpc>
            </a:pPr>
            <a:r>
              <a:rPr lang="en-US" sz="3069">
                <a:solidFill>
                  <a:srgbClr val="000000"/>
                </a:solidFill>
                <a:latin typeface="Montserrat"/>
                <a:ea typeface="Montserrat"/>
                <a:cs typeface="Montserrat"/>
                <a:sym typeface="Montserrat"/>
              </a:rPr>
              <a:t>Tương tự như RNN mạng CNN nhiều lớp cũng gặp phải hiện tượng triệt tiêu đạo hàm khi số lượng các lớp tích chập dày đặc. Residual block là một kỹ thuật để xử lý hiện tượng này đối với CNN. </a:t>
            </a:r>
          </a:p>
          <a:p>
            <a:pPr algn="l">
              <a:lnSpc>
                <a:spcPts val="4297"/>
              </a:lnSpc>
              <a:spcBef>
                <a:spcPct val="0"/>
              </a:spcBef>
            </a:pPr>
            <a:endParaRPr lang="en-US" sz="3069">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78412"/>
            <a:chOff x="0" y="0"/>
            <a:chExt cx="9414331" cy="1121407"/>
          </a:xfrm>
        </p:grpSpPr>
        <p:sp>
          <p:nvSpPr>
            <p:cNvPr id="3" name="Freeform 3"/>
            <p:cNvSpPr/>
            <p:nvPr/>
          </p:nvSpPr>
          <p:spPr>
            <a:xfrm>
              <a:off x="0" y="0"/>
              <a:ext cx="9414331" cy="1121407"/>
            </a:xfrm>
            <a:custGeom>
              <a:avLst/>
              <a:gdLst/>
              <a:ahLst/>
              <a:cxnLst/>
              <a:rect l="l" t="t" r="r" b="b"/>
              <a:pathLst>
                <a:path w="9414331" h="1121407">
                  <a:moveTo>
                    <a:pt x="0" y="0"/>
                  </a:moveTo>
                  <a:lnTo>
                    <a:pt x="9414331" y="0"/>
                  </a:lnTo>
                  <a:lnTo>
                    <a:pt x="9414331" y="1121407"/>
                  </a:lnTo>
                  <a:lnTo>
                    <a:pt x="0" y="112140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104775"/>
              <a:ext cx="9414331" cy="1226182"/>
            </a:xfrm>
            <a:prstGeom prst="rect">
              <a:avLst/>
            </a:prstGeom>
          </p:spPr>
          <p:txBody>
            <a:bodyPr lIns="50800" tIns="50800" rIns="50800" bIns="50800" rtlCol="0" anchor="ctr"/>
            <a:lstStyle/>
            <a:p>
              <a:pPr algn="l">
                <a:lnSpc>
                  <a:spcPts val="8399"/>
                </a:lnSpc>
                <a:spcBef>
                  <a:spcPct val="0"/>
                </a:spcBef>
              </a:pPr>
              <a:r>
                <a:rPr lang="en-US" sz="5999">
                  <a:solidFill>
                    <a:srgbClr val="000000"/>
                  </a:solidFill>
                  <a:latin typeface="Open Sans Extra Bold"/>
                  <a:ea typeface="Open Sans Extra Bold"/>
                  <a:cs typeface="Open Sans Extra Bold"/>
                  <a:sym typeface="Open Sans Extra Bold"/>
                </a:rPr>
                <a:t>        2. Tổng quan mô hình</a:t>
              </a:r>
            </a:p>
          </p:txBody>
        </p:sp>
      </p:grpSp>
      <p:grpSp>
        <p:nvGrpSpPr>
          <p:cNvPr id="5" name="Group 5"/>
          <p:cNvGrpSpPr/>
          <p:nvPr/>
        </p:nvGrpSpPr>
        <p:grpSpPr>
          <a:xfrm>
            <a:off x="3656903" y="3187531"/>
            <a:ext cx="4547970" cy="4702875"/>
            <a:chOff x="0" y="0"/>
            <a:chExt cx="2204699" cy="2279792"/>
          </a:xfrm>
        </p:grpSpPr>
        <p:sp>
          <p:nvSpPr>
            <p:cNvPr id="6" name="Freeform 6"/>
            <p:cNvSpPr/>
            <p:nvPr/>
          </p:nvSpPr>
          <p:spPr>
            <a:xfrm>
              <a:off x="0" y="0"/>
              <a:ext cx="2204699" cy="2279792"/>
            </a:xfrm>
            <a:custGeom>
              <a:avLst/>
              <a:gdLst/>
              <a:ahLst/>
              <a:cxnLst/>
              <a:rect l="l" t="t" r="r" b="b"/>
              <a:pathLst>
                <a:path w="2204699" h="2279792">
                  <a:moveTo>
                    <a:pt x="39152" y="0"/>
                  </a:moveTo>
                  <a:lnTo>
                    <a:pt x="2165547" y="0"/>
                  </a:lnTo>
                  <a:cubicBezTo>
                    <a:pt x="2187170" y="0"/>
                    <a:pt x="2204699" y="17529"/>
                    <a:pt x="2204699" y="39152"/>
                  </a:cubicBezTo>
                  <a:lnTo>
                    <a:pt x="2204699" y="2240639"/>
                  </a:lnTo>
                  <a:cubicBezTo>
                    <a:pt x="2204699" y="2251023"/>
                    <a:pt x="2200574" y="2260982"/>
                    <a:pt x="2193232" y="2268324"/>
                  </a:cubicBezTo>
                  <a:cubicBezTo>
                    <a:pt x="2185889" y="2275667"/>
                    <a:pt x="2175931" y="2279792"/>
                    <a:pt x="2165547" y="2279792"/>
                  </a:cubicBezTo>
                  <a:lnTo>
                    <a:pt x="39152" y="2279792"/>
                  </a:lnTo>
                  <a:cubicBezTo>
                    <a:pt x="28769" y="2279792"/>
                    <a:pt x="18810" y="2275667"/>
                    <a:pt x="11467" y="2268324"/>
                  </a:cubicBezTo>
                  <a:cubicBezTo>
                    <a:pt x="4125" y="2260982"/>
                    <a:pt x="0" y="2251023"/>
                    <a:pt x="0" y="2240639"/>
                  </a:cubicBezTo>
                  <a:lnTo>
                    <a:pt x="0" y="39152"/>
                  </a:lnTo>
                  <a:cubicBezTo>
                    <a:pt x="0" y="28769"/>
                    <a:pt x="4125" y="18810"/>
                    <a:pt x="11467" y="11467"/>
                  </a:cubicBezTo>
                  <a:cubicBezTo>
                    <a:pt x="18810" y="4125"/>
                    <a:pt x="28769" y="0"/>
                    <a:pt x="39152"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7" name="TextBox 7"/>
            <p:cNvSpPr txBox="1"/>
            <p:nvPr/>
          </p:nvSpPr>
          <p:spPr>
            <a:xfrm>
              <a:off x="0" y="-47625"/>
              <a:ext cx="2204699" cy="2327417"/>
            </a:xfrm>
            <a:prstGeom prst="rect">
              <a:avLst/>
            </a:prstGeom>
          </p:spPr>
          <p:txBody>
            <a:bodyPr lIns="0" tIns="0" rIns="0" bIns="0" rtlCol="0" anchor="ctr"/>
            <a:lstStyle/>
            <a:p>
              <a:pPr algn="ctr">
                <a:lnSpc>
                  <a:spcPts val="3640"/>
                </a:lnSpc>
              </a:pPr>
              <a:endParaRPr/>
            </a:p>
          </p:txBody>
        </p:sp>
      </p:grpSp>
      <p:sp>
        <p:nvSpPr>
          <p:cNvPr id="8" name="Freeform 8"/>
          <p:cNvSpPr/>
          <p:nvPr/>
        </p:nvSpPr>
        <p:spPr>
          <a:xfrm>
            <a:off x="3252892" y="3492178"/>
            <a:ext cx="4627923" cy="4204402"/>
          </a:xfrm>
          <a:custGeom>
            <a:avLst/>
            <a:gdLst/>
            <a:ahLst/>
            <a:cxnLst/>
            <a:rect l="l" t="t" r="r" b="b"/>
            <a:pathLst>
              <a:path w="4627923" h="4204402">
                <a:moveTo>
                  <a:pt x="0" y="0"/>
                </a:moveTo>
                <a:lnTo>
                  <a:pt x="4627922" y="0"/>
                </a:lnTo>
                <a:lnTo>
                  <a:pt x="4627922" y="4204402"/>
                </a:lnTo>
                <a:lnTo>
                  <a:pt x="0" y="4204402"/>
                </a:lnTo>
                <a:lnTo>
                  <a:pt x="0" y="0"/>
                </a:lnTo>
                <a:close/>
              </a:path>
            </a:pathLst>
          </a:custGeom>
          <a:blipFill>
            <a:blip r:embed="rId2"/>
            <a:stretch>
              <a:fillRect/>
            </a:stretch>
          </a:blipFill>
        </p:spPr>
        <p:txBody>
          <a:bodyPr/>
          <a:lstStyle/>
          <a:p>
            <a:endParaRPr lang="en-US"/>
          </a:p>
        </p:txBody>
      </p:sp>
      <p:sp>
        <p:nvSpPr>
          <p:cNvPr id="9" name="Freeform 9"/>
          <p:cNvSpPr/>
          <p:nvPr/>
        </p:nvSpPr>
        <p:spPr>
          <a:xfrm>
            <a:off x="7465089" y="3187531"/>
            <a:ext cx="7570019" cy="4702875"/>
          </a:xfrm>
          <a:custGeom>
            <a:avLst/>
            <a:gdLst/>
            <a:ahLst/>
            <a:cxnLst/>
            <a:rect l="l" t="t" r="r" b="b"/>
            <a:pathLst>
              <a:path w="7570019" h="4702875">
                <a:moveTo>
                  <a:pt x="0" y="0"/>
                </a:moveTo>
                <a:lnTo>
                  <a:pt x="7570019" y="0"/>
                </a:lnTo>
                <a:lnTo>
                  <a:pt x="7570019" y="4702874"/>
                </a:lnTo>
                <a:lnTo>
                  <a:pt x="0" y="4702874"/>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1325688" y="2352505"/>
            <a:ext cx="7451930" cy="596901"/>
          </a:xfrm>
          <a:prstGeom prst="rect">
            <a:avLst/>
          </a:prstGeom>
        </p:spPr>
        <p:txBody>
          <a:bodyPr lIns="0" tIns="0" rIns="0" bIns="0" rtlCol="0" anchor="t">
            <a:spAutoFit/>
          </a:bodyPr>
          <a:lstStyle/>
          <a:p>
            <a:pPr marL="755646" lvl="1" indent="-377823" algn="just">
              <a:lnSpc>
                <a:spcPts val="4899"/>
              </a:lnSpc>
              <a:buFont typeface="Arial"/>
              <a:buChar char="•"/>
            </a:pPr>
            <a:r>
              <a:rPr lang="en-US" sz="3499" b="1">
                <a:solidFill>
                  <a:srgbClr val="000000"/>
                </a:solidFill>
                <a:latin typeface="Montserrat Bold"/>
                <a:ea typeface="Montserrat Bold"/>
                <a:cs typeface="Montserrat Bold"/>
                <a:sym typeface="Montserrat Bold"/>
              </a:rPr>
              <a:t>Residual Block + ResNet50</a:t>
            </a:r>
          </a:p>
        </p:txBody>
      </p:sp>
      <p:sp>
        <p:nvSpPr>
          <p:cNvPr id="11" name="TextBox 11"/>
          <p:cNvSpPr txBox="1"/>
          <p:nvPr/>
        </p:nvSpPr>
        <p:spPr>
          <a:xfrm>
            <a:off x="1453715" y="7985655"/>
            <a:ext cx="15380571" cy="1938960"/>
          </a:xfrm>
          <a:prstGeom prst="rect">
            <a:avLst/>
          </a:prstGeom>
        </p:spPr>
        <p:txBody>
          <a:bodyPr lIns="0" tIns="0" rIns="0" bIns="0" rtlCol="0" anchor="t">
            <a:spAutoFit/>
          </a:bodyPr>
          <a:lstStyle/>
          <a:p>
            <a:pPr algn="just">
              <a:lnSpc>
                <a:spcPts val="4953"/>
              </a:lnSpc>
              <a:spcBef>
                <a:spcPct val="0"/>
              </a:spcBef>
            </a:pPr>
            <a:r>
              <a:rPr lang="en-US" sz="3538">
                <a:solidFill>
                  <a:srgbClr val="000000"/>
                </a:solidFill>
                <a:latin typeface="Calibri (MS)"/>
                <a:ea typeface="Calibri (MS)"/>
                <a:cs typeface="Calibri (MS)"/>
                <a:sym typeface="Calibri (MS)"/>
              </a:rPr>
              <a:t>Residual Block là các khối tích chập sử dụng các kết nối tắt giữa các lớp. Nghĩa là đầu ra của lớp một có thể bỏ qua một hay một số lớp và bổ sung vào đầu vào của lớp nó kết nối.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78412"/>
            <a:chOff x="0" y="0"/>
            <a:chExt cx="9414331" cy="1121407"/>
          </a:xfrm>
        </p:grpSpPr>
        <p:sp>
          <p:nvSpPr>
            <p:cNvPr id="3" name="Freeform 3"/>
            <p:cNvSpPr/>
            <p:nvPr/>
          </p:nvSpPr>
          <p:spPr>
            <a:xfrm>
              <a:off x="0" y="0"/>
              <a:ext cx="9414331" cy="1121407"/>
            </a:xfrm>
            <a:custGeom>
              <a:avLst/>
              <a:gdLst/>
              <a:ahLst/>
              <a:cxnLst/>
              <a:rect l="l" t="t" r="r" b="b"/>
              <a:pathLst>
                <a:path w="9414331" h="1121407">
                  <a:moveTo>
                    <a:pt x="0" y="0"/>
                  </a:moveTo>
                  <a:lnTo>
                    <a:pt x="9414331" y="0"/>
                  </a:lnTo>
                  <a:lnTo>
                    <a:pt x="9414331" y="1121407"/>
                  </a:lnTo>
                  <a:lnTo>
                    <a:pt x="0" y="112140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104775"/>
              <a:ext cx="9414331" cy="1226182"/>
            </a:xfrm>
            <a:prstGeom prst="rect">
              <a:avLst/>
            </a:prstGeom>
          </p:spPr>
          <p:txBody>
            <a:bodyPr lIns="50800" tIns="50800" rIns="50800" bIns="50800" rtlCol="0" anchor="ctr"/>
            <a:lstStyle/>
            <a:p>
              <a:pPr algn="l">
                <a:lnSpc>
                  <a:spcPts val="8399"/>
                </a:lnSpc>
                <a:spcBef>
                  <a:spcPct val="0"/>
                </a:spcBef>
              </a:pPr>
              <a:r>
                <a:rPr lang="en-US" sz="5999">
                  <a:solidFill>
                    <a:srgbClr val="000000"/>
                  </a:solidFill>
                  <a:latin typeface="Open Sans Extra Bold"/>
                  <a:ea typeface="Open Sans Extra Bold"/>
                  <a:cs typeface="Open Sans Extra Bold"/>
                  <a:sym typeface="Open Sans Extra Bold"/>
                </a:rPr>
                <a:t>        2. Tổng quan mô hình</a:t>
              </a:r>
            </a:p>
          </p:txBody>
        </p:sp>
      </p:grpSp>
      <p:grpSp>
        <p:nvGrpSpPr>
          <p:cNvPr id="5" name="Group 5"/>
          <p:cNvGrpSpPr/>
          <p:nvPr/>
        </p:nvGrpSpPr>
        <p:grpSpPr>
          <a:xfrm>
            <a:off x="11378456" y="3378136"/>
            <a:ext cx="4882222" cy="5829487"/>
            <a:chOff x="0" y="0"/>
            <a:chExt cx="2194678" cy="2620497"/>
          </a:xfrm>
        </p:grpSpPr>
        <p:sp>
          <p:nvSpPr>
            <p:cNvPr id="6" name="Freeform 6"/>
            <p:cNvSpPr/>
            <p:nvPr/>
          </p:nvSpPr>
          <p:spPr>
            <a:xfrm>
              <a:off x="0" y="0"/>
              <a:ext cx="2194678" cy="2620497"/>
            </a:xfrm>
            <a:custGeom>
              <a:avLst/>
              <a:gdLst/>
              <a:ahLst/>
              <a:cxnLst/>
              <a:rect l="l" t="t" r="r" b="b"/>
              <a:pathLst>
                <a:path w="2194678" h="2620497">
                  <a:moveTo>
                    <a:pt x="36472" y="0"/>
                  </a:moveTo>
                  <a:lnTo>
                    <a:pt x="2158206" y="0"/>
                  </a:lnTo>
                  <a:cubicBezTo>
                    <a:pt x="2178349" y="0"/>
                    <a:pt x="2194678" y="16329"/>
                    <a:pt x="2194678" y="36472"/>
                  </a:cubicBezTo>
                  <a:lnTo>
                    <a:pt x="2194678" y="2584025"/>
                  </a:lnTo>
                  <a:cubicBezTo>
                    <a:pt x="2194678" y="2593698"/>
                    <a:pt x="2190836" y="2602975"/>
                    <a:pt x="2183996" y="2609815"/>
                  </a:cubicBezTo>
                  <a:cubicBezTo>
                    <a:pt x="2177156" y="2616655"/>
                    <a:pt x="2167879" y="2620497"/>
                    <a:pt x="2158206" y="2620497"/>
                  </a:cubicBezTo>
                  <a:lnTo>
                    <a:pt x="36472" y="2620497"/>
                  </a:lnTo>
                  <a:cubicBezTo>
                    <a:pt x="16329" y="2620497"/>
                    <a:pt x="0" y="2604168"/>
                    <a:pt x="0" y="2584025"/>
                  </a:cubicBezTo>
                  <a:lnTo>
                    <a:pt x="0" y="36472"/>
                  </a:lnTo>
                  <a:cubicBezTo>
                    <a:pt x="0" y="26799"/>
                    <a:pt x="3843" y="17522"/>
                    <a:pt x="10682" y="10682"/>
                  </a:cubicBezTo>
                  <a:cubicBezTo>
                    <a:pt x="17522" y="3843"/>
                    <a:pt x="26799" y="0"/>
                    <a:pt x="36472"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7" name="TextBox 7"/>
            <p:cNvSpPr txBox="1"/>
            <p:nvPr/>
          </p:nvSpPr>
          <p:spPr>
            <a:xfrm>
              <a:off x="0" y="-47625"/>
              <a:ext cx="2194678" cy="2668122"/>
            </a:xfrm>
            <a:prstGeom prst="rect">
              <a:avLst/>
            </a:prstGeom>
          </p:spPr>
          <p:txBody>
            <a:bodyPr lIns="0" tIns="0" rIns="0" bIns="0" rtlCol="0" anchor="ctr"/>
            <a:lstStyle/>
            <a:p>
              <a:pPr algn="ctr">
                <a:lnSpc>
                  <a:spcPts val="3640"/>
                </a:lnSpc>
              </a:pPr>
              <a:endParaRPr/>
            </a:p>
          </p:txBody>
        </p:sp>
      </p:grpSp>
      <p:sp>
        <p:nvSpPr>
          <p:cNvPr id="8" name="Freeform 8"/>
          <p:cNvSpPr/>
          <p:nvPr/>
        </p:nvSpPr>
        <p:spPr>
          <a:xfrm>
            <a:off x="2766199" y="3378136"/>
            <a:ext cx="9478841" cy="5829487"/>
          </a:xfrm>
          <a:custGeom>
            <a:avLst/>
            <a:gdLst/>
            <a:ahLst/>
            <a:cxnLst/>
            <a:rect l="l" t="t" r="r" b="b"/>
            <a:pathLst>
              <a:path w="9478841" h="5829487">
                <a:moveTo>
                  <a:pt x="0" y="0"/>
                </a:moveTo>
                <a:lnTo>
                  <a:pt x="9478841" y="0"/>
                </a:lnTo>
                <a:lnTo>
                  <a:pt x="9478841" y="5829487"/>
                </a:lnTo>
                <a:lnTo>
                  <a:pt x="0" y="5829487"/>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1312482" y="2447860"/>
            <a:ext cx="5725588" cy="596901"/>
          </a:xfrm>
          <a:prstGeom prst="rect">
            <a:avLst/>
          </a:prstGeom>
        </p:spPr>
        <p:txBody>
          <a:bodyPr lIns="0" tIns="0" rIns="0" bIns="0" rtlCol="0" anchor="t">
            <a:spAutoFit/>
          </a:bodyPr>
          <a:lstStyle/>
          <a:p>
            <a:pPr marL="755646" lvl="1" indent="-377823" algn="l">
              <a:lnSpc>
                <a:spcPts val="4899"/>
              </a:lnSpc>
              <a:buFont typeface="Arial"/>
              <a:buChar char="•"/>
            </a:pPr>
            <a:r>
              <a:rPr lang="en-US" sz="3499" b="1">
                <a:solidFill>
                  <a:srgbClr val="000000"/>
                </a:solidFill>
                <a:latin typeface="Montserrat Bold"/>
                <a:ea typeface="Montserrat Bold"/>
                <a:cs typeface="Montserrat Bold"/>
                <a:sym typeface="Montserrat Bold"/>
              </a:rPr>
              <a:t>ResNet50</a:t>
            </a:r>
          </a:p>
        </p:txBody>
      </p:sp>
      <p:sp>
        <p:nvSpPr>
          <p:cNvPr id="10" name="TextBox 10"/>
          <p:cNvSpPr txBox="1"/>
          <p:nvPr/>
        </p:nvSpPr>
        <p:spPr>
          <a:xfrm>
            <a:off x="12245040" y="5347657"/>
            <a:ext cx="4015638" cy="1795195"/>
          </a:xfrm>
          <a:prstGeom prst="rect">
            <a:avLst/>
          </a:prstGeom>
        </p:spPr>
        <p:txBody>
          <a:bodyPr lIns="0" tIns="0" rIns="0" bIns="0" rtlCol="0" anchor="t">
            <a:spAutoFit/>
          </a:bodyPr>
          <a:lstStyle/>
          <a:p>
            <a:pPr algn="ctr">
              <a:lnSpc>
                <a:spcPts val="7258"/>
              </a:lnSpc>
              <a:spcBef>
                <a:spcPct val="0"/>
              </a:spcBef>
            </a:pPr>
            <a:r>
              <a:rPr lang="en-US" sz="5184">
                <a:solidFill>
                  <a:srgbClr val="FDFDFD"/>
                </a:solidFill>
                <a:latin typeface="Open Sans Extra Bold"/>
                <a:ea typeface="Open Sans Extra Bold"/>
                <a:cs typeface="Open Sans Extra Bold"/>
                <a:sym typeface="Open Sans Extra Bold"/>
              </a:rPr>
              <a:t>Kiến trúc ResNet50</a:t>
            </a:r>
          </a:p>
        </p:txBody>
      </p:sp>
      <p:sp>
        <p:nvSpPr>
          <p:cNvPr id="11" name="TextBox 11"/>
          <p:cNvSpPr txBox="1"/>
          <p:nvPr/>
        </p:nvSpPr>
        <p:spPr>
          <a:xfrm>
            <a:off x="3458051" y="9398123"/>
            <a:ext cx="11371898" cy="672592"/>
          </a:xfrm>
          <a:prstGeom prst="rect">
            <a:avLst/>
          </a:prstGeom>
        </p:spPr>
        <p:txBody>
          <a:bodyPr lIns="0" tIns="0" rIns="0" bIns="0" rtlCol="0" anchor="t">
            <a:spAutoFit/>
          </a:bodyPr>
          <a:lstStyle/>
          <a:p>
            <a:pPr algn="ctr">
              <a:lnSpc>
                <a:spcPts val="4927"/>
              </a:lnSpc>
              <a:spcBef>
                <a:spcPct val="0"/>
              </a:spcBef>
            </a:pPr>
            <a:r>
              <a:rPr lang="en-US" sz="3519">
                <a:solidFill>
                  <a:srgbClr val="000000"/>
                </a:solidFill>
                <a:latin typeface="Calibri (MS)"/>
                <a:ea typeface="Calibri (MS)"/>
                <a:cs typeface="Calibri (MS)"/>
                <a:sym typeface="Calibri (MS)"/>
              </a:rPr>
              <a:t>ResNet50 là một mạng CNN 50 lớp sử dụng các Residual Block.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13296"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txBody>
            <a:bodyPr/>
            <a:lstStyle/>
            <a:p>
              <a:endParaRPr lang="en-US"/>
            </a:p>
          </p:txBody>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5" name="Freeform 5"/>
          <p:cNvSpPr/>
          <p:nvPr/>
        </p:nvSpPr>
        <p:spPr>
          <a:xfrm>
            <a:off x="4233342" y="6015870"/>
            <a:ext cx="9755984" cy="3242430"/>
          </a:xfrm>
          <a:custGeom>
            <a:avLst/>
            <a:gdLst/>
            <a:ahLst/>
            <a:cxnLst/>
            <a:rect l="l" t="t" r="r" b="b"/>
            <a:pathLst>
              <a:path w="9755984" h="3242430">
                <a:moveTo>
                  <a:pt x="0" y="0"/>
                </a:moveTo>
                <a:lnTo>
                  <a:pt x="9755984" y="0"/>
                </a:lnTo>
                <a:lnTo>
                  <a:pt x="9755984" y="3242430"/>
                </a:lnTo>
                <a:lnTo>
                  <a:pt x="0" y="3242430"/>
                </a:lnTo>
                <a:lnTo>
                  <a:pt x="0" y="0"/>
                </a:lnTo>
                <a:close/>
              </a:path>
            </a:pathLst>
          </a:custGeom>
          <a:blipFill>
            <a:blip r:embed="rId2"/>
            <a:stretch>
              <a:fillRect/>
            </a:stretch>
          </a:blipFill>
        </p:spPr>
        <p:txBody>
          <a:bodyPr/>
          <a:lstStyle/>
          <a:p>
            <a:endParaRPr lang="en-US"/>
          </a:p>
        </p:txBody>
      </p:sp>
      <p:sp>
        <p:nvSpPr>
          <p:cNvPr id="6" name="Freeform 6"/>
          <p:cNvSpPr/>
          <p:nvPr/>
        </p:nvSpPr>
        <p:spPr>
          <a:xfrm>
            <a:off x="10236017" y="977192"/>
            <a:ext cx="5652873" cy="5038678"/>
          </a:xfrm>
          <a:custGeom>
            <a:avLst/>
            <a:gdLst/>
            <a:ahLst/>
            <a:cxnLst/>
            <a:rect l="l" t="t" r="r" b="b"/>
            <a:pathLst>
              <a:path w="5652873" h="5038678">
                <a:moveTo>
                  <a:pt x="0" y="0"/>
                </a:moveTo>
                <a:lnTo>
                  <a:pt x="5652873" y="0"/>
                </a:lnTo>
                <a:lnTo>
                  <a:pt x="5652873" y="5038678"/>
                </a:lnTo>
                <a:lnTo>
                  <a:pt x="0" y="5038678"/>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508563" y="942975"/>
            <a:ext cx="3882033" cy="721190"/>
          </a:xfrm>
          <a:prstGeom prst="rect">
            <a:avLst/>
          </a:prstGeom>
        </p:spPr>
        <p:txBody>
          <a:bodyPr lIns="0" tIns="0" rIns="0" bIns="0" rtlCol="0" anchor="t">
            <a:spAutoFit/>
          </a:bodyPr>
          <a:lstStyle/>
          <a:p>
            <a:pPr algn="ctr">
              <a:lnSpc>
                <a:spcPts val="5924"/>
              </a:lnSpc>
              <a:spcBef>
                <a:spcPct val="0"/>
              </a:spcBef>
            </a:pPr>
            <a:r>
              <a:rPr lang="en-US" sz="4231" b="1">
                <a:solidFill>
                  <a:srgbClr val="000000"/>
                </a:solidFill>
                <a:latin typeface="Montserrat Bold"/>
                <a:ea typeface="Montserrat Bold"/>
                <a:cs typeface="Montserrat Bold"/>
                <a:sym typeface="Montserrat Bold"/>
              </a:rPr>
              <a:t>3. Tập dữ liệu </a:t>
            </a:r>
          </a:p>
        </p:txBody>
      </p:sp>
      <p:sp>
        <p:nvSpPr>
          <p:cNvPr id="8" name="TextBox 8"/>
          <p:cNvSpPr txBox="1"/>
          <p:nvPr/>
        </p:nvSpPr>
        <p:spPr>
          <a:xfrm>
            <a:off x="1508563" y="2503597"/>
            <a:ext cx="5449559" cy="1910842"/>
          </a:xfrm>
          <a:prstGeom prst="rect">
            <a:avLst/>
          </a:prstGeom>
        </p:spPr>
        <p:txBody>
          <a:bodyPr lIns="0" tIns="0" rIns="0" bIns="0" rtlCol="0" anchor="t">
            <a:spAutoFit/>
          </a:bodyPr>
          <a:lstStyle/>
          <a:p>
            <a:pPr marL="759967" lvl="1" indent="-379984" algn="just">
              <a:lnSpc>
                <a:spcPts val="4927"/>
              </a:lnSpc>
              <a:buFont typeface="Arial"/>
              <a:buChar char="•"/>
            </a:pPr>
            <a:r>
              <a:rPr lang="en-US" sz="3519">
                <a:solidFill>
                  <a:srgbClr val="000000"/>
                </a:solidFill>
                <a:latin typeface="Calibri (MS)"/>
                <a:ea typeface="Calibri (MS)"/>
                <a:cs typeface="Calibri (MS)"/>
                <a:sym typeface="Calibri (MS)"/>
              </a:rPr>
              <a:t>Nhóm thực hiện trên tập dữ liệu của nhóm Vaidehi Pawar trên Kaggle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txBody>
          <a:bodyPr/>
          <a:lstStyle/>
          <a:p>
            <a:endParaRPr lang="en-US"/>
          </a:p>
        </p:txBody>
      </p:sp>
      <p:sp>
        <p:nvSpPr>
          <p:cNvPr id="3" name="Freeform 3"/>
          <p:cNvSpPr/>
          <p:nvPr/>
        </p:nvSpPr>
        <p:spPr>
          <a:xfrm>
            <a:off x="3493371" y="2189737"/>
            <a:ext cx="14586485" cy="5907527"/>
          </a:xfrm>
          <a:custGeom>
            <a:avLst/>
            <a:gdLst/>
            <a:ahLst/>
            <a:cxnLst/>
            <a:rect l="l" t="t" r="r" b="b"/>
            <a:pathLst>
              <a:path w="14586485" h="5907527">
                <a:moveTo>
                  <a:pt x="0" y="0"/>
                </a:moveTo>
                <a:lnTo>
                  <a:pt x="14586485" y="0"/>
                </a:lnTo>
                <a:lnTo>
                  <a:pt x="14586485" y="5907526"/>
                </a:lnTo>
                <a:lnTo>
                  <a:pt x="0" y="590752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912490" y="647700"/>
            <a:ext cx="10277675" cy="762000"/>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101010"/>
                </a:solidFill>
                <a:latin typeface="Montserrat Bold"/>
                <a:ea typeface="Montserrat Bold"/>
                <a:cs typeface="Montserrat Bold"/>
                <a:sym typeface="Montserrat Bold"/>
              </a:rPr>
              <a:t>4. Quá trình huấn luyện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900911" y="-4398084"/>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txBody>
          <a:bodyPr/>
          <a:lstStyle/>
          <a:p>
            <a:endParaRPr lang="en-US"/>
          </a:p>
        </p:txBody>
      </p:sp>
      <p:sp>
        <p:nvSpPr>
          <p:cNvPr id="4" name="Freeform 4"/>
          <p:cNvSpPr/>
          <p:nvPr/>
        </p:nvSpPr>
        <p:spPr>
          <a:xfrm>
            <a:off x="3963051" y="1820937"/>
            <a:ext cx="10361897" cy="8159994"/>
          </a:xfrm>
          <a:custGeom>
            <a:avLst/>
            <a:gdLst/>
            <a:ahLst/>
            <a:cxnLst/>
            <a:rect l="l" t="t" r="r" b="b"/>
            <a:pathLst>
              <a:path w="10361897" h="8159994">
                <a:moveTo>
                  <a:pt x="0" y="0"/>
                </a:moveTo>
                <a:lnTo>
                  <a:pt x="10361898" y="0"/>
                </a:lnTo>
                <a:lnTo>
                  <a:pt x="10361898" y="8159994"/>
                </a:lnTo>
                <a:lnTo>
                  <a:pt x="0" y="815999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786854" y="647700"/>
            <a:ext cx="10277675" cy="762000"/>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101010"/>
                </a:solidFill>
                <a:latin typeface="Montserrat Bold"/>
                <a:ea typeface="Montserrat Bold"/>
                <a:cs typeface="Montserrat Bold"/>
                <a:sym typeface="Montserrat Bold"/>
              </a:rPr>
              <a:t>4. Quá trình huấn luyện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txBody>
          <a:bodyPr/>
          <a:lstStyle/>
          <a:p>
            <a:endParaRPr lang="en-US"/>
          </a:p>
        </p:txBody>
      </p:sp>
      <p:sp>
        <p:nvSpPr>
          <p:cNvPr id="3" name="Freeform 3"/>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4"/>
            <a:stretch>
              <a:fillRect/>
            </a:stretch>
          </a:blipFill>
        </p:spPr>
        <p:txBody>
          <a:bodyPr/>
          <a:lstStyle/>
          <a:p>
            <a:endParaRPr lang="en-US"/>
          </a:p>
        </p:txBody>
      </p:sp>
      <p:pic>
        <p:nvPicPr>
          <p:cNvPr id="4" name="Picture 4">
            <a:hlinkClick r:id="" action="ppaction://media"/>
          </p:cNvPr>
          <p:cNvPicPr>
            <a:picLocks noChangeAspect="1"/>
          </p:cNvPicPr>
          <p:nvPr>
            <a:videoFile r:link="rId1"/>
            <p:extLst>
              <p:ext uri="{DAA4B4D4-6D71-4841-9C94-3DE7FCFB9230}">
                <p14:media xmlns:p14="http://schemas.microsoft.com/office/powerpoint/2010/main" r:embed="rId2">
                  <p14:trim st="16000" end="58806.666"/>
                </p14:media>
              </p:ext>
            </p:extLst>
          </p:nvPr>
        </p:nvPicPr>
        <p:blipFill>
          <a:blip r:embed="rId5"/>
          <a:srcRect/>
          <a:stretch>
            <a:fillRect/>
          </a:stretch>
        </p:blipFill>
        <p:spPr>
          <a:xfrm>
            <a:off x="1828800" y="1738156"/>
            <a:ext cx="14630400" cy="8229600"/>
          </a:xfrm>
          <a:prstGeom prst="rect">
            <a:avLst/>
          </a:prstGeom>
        </p:spPr>
      </p:pic>
      <p:sp>
        <p:nvSpPr>
          <p:cNvPr id="5" name="TextBox 5"/>
          <p:cNvSpPr txBox="1"/>
          <p:nvPr/>
        </p:nvSpPr>
        <p:spPr>
          <a:xfrm>
            <a:off x="1028700" y="560962"/>
            <a:ext cx="8115300" cy="916426"/>
          </a:xfrm>
          <a:prstGeom prst="rect">
            <a:avLst/>
          </a:prstGeom>
        </p:spPr>
        <p:txBody>
          <a:bodyPr lIns="0" tIns="0" rIns="0" bIns="0" rtlCol="0" anchor="t">
            <a:spAutoFit/>
          </a:bodyPr>
          <a:lstStyle/>
          <a:p>
            <a:pPr marL="0" lvl="0" indent="0" algn="l">
              <a:lnSpc>
                <a:spcPts val="7106"/>
              </a:lnSpc>
              <a:spcBef>
                <a:spcPct val="0"/>
              </a:spcBef>
            </a:pPr>
            <a:r>
              <a:rPr lang="en-US" sz="5921" b="1">
                <a:solidFill>
                  <a:srgbClr val="F4F6FC"/>
                </a:solidFill>
                <a:latin typeface="Roboto Bold"/>
                <a:ea typeface="Roboto Bold"/>
                <a:cs typeface="Roboto Bold"/>
                <a:sym typeface="Roboto Bold"/>
              </a:rPr>
              <a:t>5. Kết quả thực nghiệm</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53347" y="2207784"/>
            <a:ext cx="4744290" cy="4744290"/>
            <a:chOff x="0" y="0"/>
            <a:chExt cx="812800" cy="812800"/>
          </a:xfrm>
        </p:grpSpPr>
        <p:sp>
          <p:nvSpPr>
            <p:cNvPr id="6" name="Freeform 6"/>
            <p:cNvSpPr/>
            <p:nvPr/>
          </p:nvSpPr>
          <p:spPr>
            <a:xfrm>
              <a:off x="0" y="0"/>
              <a:ext cx="812800" cy="812800"/>
            </a:xfrm>
            <a:custGeom>
              <a:avLst/>
              <a:gdLst/>
              <a:ahLst/>
              <a:cxnLst/>
              <a:rect l="l" t="t" r="r" b="b"/>
              <a:pathLst>
                <a:path w="812800" h="812800">
                  <a:moveTo>
                    <a:pt x="37532" y="0"/>
                  </a:moveTo>
                  <a:lnTo>
                    <a:pt x="775268" y="0"/>
                  </a:lnTo>
                  <a:cubicBezTo>
                    <a:pt x="785222" y="0"/>
                    <a:pt x="794768" y="3954"/>
                    <a:pt x="801807" y="10993"/>
                  </a:cubicBezTo>
                  <a:cubicBezTo>
                    <a:pt x="808846" y="18032"/>
                    <a:pt x="812800" y="27578"/>
                    <a:pt x="812800" y="37532"/>
                  </a:cubicBezTo>
                  <a:lnTo>
                    <a:pt x="812800" y="775268"/>
                  </a:lnTo>
                  <a:cubicBezTo>
                    <a:pt x="812800" y="785222"/>
                    <a:pt x="808846" y="794768"/>
                    <a:pt x="801807" y="801807"/>
                  </a:cubicBezTo>
                  <a:cubicBezTo>
                    <a:pt x="794768" y="808846"/>
                    <a:pt x="785222" y="812800"/>
                    <a:pt x="775268" y="812800"/>
                  </a:cubicBezTo>
                  <a:lnTo>
                    <a:pt x="37532" y="812800"/>
                  </a:lnTo>
                  <a:cubicBezTo>
                    <a:pt x="27578" y="812800"/>
                    <a:pt x="18032" y="808846"/>
                    <a:pt x="10993" y="801807"/>
                  </a:cubicBezTo>
                  <a:cubicBezTo>
                    <a:pt x="3954" y="794768"/>
                    <a:pt x="0" y="785222"/>
                    <a:pt x="0" y="775268"/>
                  </a:cubicBezTo>
                  <a:lnTo>
                    <a:pt x="0" y="37532"/>
                  </a:lnTo>
                  <a:cubicBezTo>
                    <a:pt x="0" y="27578"/>
                    <a:pt x="3954" y="18032"/>
                    <a:pt x="10993" y="10993"/>
                  </a:cubicBezTo>
                  <a:cubicBezTo>
                    <a:pt x="18032" y="3954"/>
                    <a:pt x="27578" y="0"/>
                    <a:pt x="37532" y="0"/>
                  </a:cubicBezTo>
                  <a:close/>
                </a:path>
              </a:pathLst>
            </a:custGeom>
            <a:blipFill>
              <a:blip r:embed="rId2"/>
              <a:stretch>
                <a:fillRect l="-45238" r="-45238"/>
              </a:stretch>
            </a:blipFill>
          </p:spPr>
          <p:txBody>
            <a:bodyPr/>
            <a:lstStyle/>
            <a:p>
              <a:endParaRPr lang="en-US"/>
            </a:p>
          </p:txBody>
        </p:sp>
      </p:grpSp>
      <p:grpSp>
        <p:nvGrpSpPr>
          <p:cNvPr id="7" name="Group 7"/>
          <p:cNvGrpSpPr/>
          <p:nvPr/>
        </p:nvGrpSpPr>
        <p:grpSpPr>
          <a:xfrm>
            <a:off x="6788823" y="2186757"/>
            <a:ext cx="4744290" cy="4744290"/>
            <a:chOff x="0" y="0"/>
            <a:chExt cx="812800" cy="812800"/>
          </a:xfrm>
        </p:grpSpPr>
        <p:sp>
          <p:nvSpPr>
            <p:cNvPr id="8" name="Freeform 8"/>
            <p:cNvSpPr/>
            <p:nvPr/>
          </p:nvSpPr>
          <p:spPr>
            <a:xfrm>
              <a:off x="0" y="0"/>
              <a:ext cx="812800" cy="812800"/>
            </a:xfrm>
            <a:custGeom>
              <a:avLst/>
              <a:gdLst/>
              <a:ahLst/>
              <a:cxnLst/>
              <a:rect l="l" t="t" r="r" b="b"/>
              <a:pathLst>
                <a:path w="812800" h="812800">
                  <a:moveTo>
                    <a:pt x="37532" y="0"/>
                  </a:moveTo>
                  <a:lnTo>
                    <a:pt x="775268" y="0"/>
                  </a:lnTo>
                  <a:cubicBezTo>
                    <a:pt x="785222" y="0"/>
                    <a:pt x="794768" y="3954"/>
                    <a:pt x="801807" y="10993"/>
                  </a:cubicBezTo>
                  <a:cubicBezTo>
                    <a:pt x="808846" y="18032"/>
                    <a:pt x="812800" y="27578"/>
                    <a:pt x="812800" y="37532"/>
                  </a:cubicBezTo>
                  <a:lnTo>
                    <a:pt x="812800" y="775268"/>
                  </a:lnTo>
                  <a:cubicBezTo>
                    <a:pt x="812800" y="785222"/>
                    <a:pt x="808846" y="794768"/>
                    <a:pt x="801807" y="801807"/>
                  </a:cubicBezTo>
                  <a:cubicBezTo>
                    <a:pt x="794768" y="808846"/>
                    <a:pt x="785222" y="812800"/>
                    <a:pt x="775268" y="812800"/>
                  </a:cubicBezTo>
                  <a:lnTo>
                    <a:pt x="37532" y="812800"/>
                  </a:lnTo>
                  <a:cubicBezTo>
                    <a:pt x="27578" y="812800"/>
                    <a:pt x="18032" y="808846"/>
                    <a:pt x="10993" y="801807"/>
                  </a:cubicBezTo>
                  <a:cubicBezTo>
                    <a:pt x="3954" y="794768"/>
                    <a:pt x="0" y="785222"/>
                    <a:pt x="0" y="775268"/>
                  </a:cubicBezTo>
                  <a:lnTo>
                    <a:pt x="0" y="37532"/>
                  </a:lnTo>
                  <a:cubicBezTo>
                    <a:pt x="0" y="27578"/>
                    <a:pt x="3954" y="18032"/>
                    <a:pt x="10993" y="10993"/>
                  </a:cubicBezTo>
                  <a:cubicBezTo>
                    <a:pt x="18032" y="3954"/>
                    <a:pt x="27578" y="0"/>
                    <a:pt x="37532" y="0"/>
                  </a:cubicBezTo>
                  <a:close/>
                </a:path>
              </a:pathLst>
            </a:custGeom>
            <a:blipFill>
              <a:blip r:embed="rId3"/>
              <a:stretch>
                <a:fillRect/>
              </a:stretch>
            </a:blipFill>
          </p:spPr>
          <p:txBody>
            <a:bodyPr/>
            <a:lstStyle/>
            <a:p>
              <a:endParaRPr lang="en-US"/>
            </a:p>
          </p:txBody>
        </p:sp>
      </p:grpSp>
      <p:grpSp>
        <p:nvGrpSpPr>
          <p:cNvPr id="9" name="Group 9"/>
          <p:cNvGrpSpPr/>
          <p:nvPr/>
        </p:nvGrpSpPr>
        <p:grpSpPr>
          <a:xfrm>
            <a:off x="12428463" y="2207784"/>
            <a:ext cx="4744290" cy="4744290"/>
            <a:chOff x="0" y="0"/>
            <a:chExt cx="812800" cy="812800"/>
          </a:xfrm>
        </p:grpSpPr>
        <p:sp>
          <p:nvSpPr>
            <p:cNvPr id="10" name="Freeform 10"/>
            <p:cNvSpPr/>
            <p:nvPr/>
          </p:nvSpPr>
          <p:spPr>
            <a:xfrm>
              <a:off x="0" y="0"/>
              <a:ext cx="812800" cy="812800"/>
            </a:xfrm>
            <a:custGeom>
              <a:avLst/>
              <a:gdLst/>
              <a:ahLst/>
              <a:cxnLst/>
              <a:rect l="l" t="t" r="r" b="b"/>
              <a:pathLst>
                <a:path w="812800" h="812800">
                  <a:moveTo>
                    <a:pt x="37532" y="0"/>
                  </a:moveTo>
                  <a:lnTo>
                    <a:pt x="775268" y="0"/>
                  </a:lnTo>
                  <a:cubicBezTo>
                    <a:pt x="785222" y="0"/>
                    <a:pt x="794768" y="3954"/>
                    <a:pt x="801807" y="10993"/>
                  </a:cubicBezTo>
                  <a:cubicBezTo>
                    <a:pt x="808846" y="18032"/>
                    <a:pt x="812800" y="27578"/>
                    <a:pt x="812800" y="37532"/>
                  </a:cubicBezTo>
                  <a:lnTo>
                    <a:pt x="812800" y="775268"/>
                  </a:lnTo>
                  <a:cubicBezTo>
                    <a:pt x="812800" y="785222"/>
                    <a:pt x="808846" y="794768"/>
                    <a:pt x="801807" y="801807"/>
                  </a:cubicBezTo>
                  <a:cubicBezTo>
                    <a:pt x="794768" y="808846"/>
                    <a:pt x="785222" y="812800"/>
                    <a:pt x="775268" y="812800"/>
                  </a:cubicBezTo>
                  <a:lnTo>
                    <a:pt x="37532" y="812800"/>
                  </a:lnTo>
                  <a:cubicBezTo>
                    <a:pt x="27578" y="812800"/>
                    <a:pt x="18032" y="808846"/>
                    <a:pt x="10993" y="801807"/>
                  </a:cubicBezTo>
                  <a:cubicBezTo>
                    <a:pt x="3954" y="794768"/>
                    <a:pt x="0" y="785222"/>
                    <a:pt x="0" y="775268"/>
                  </a:cubicBezTo>
                  <a:lnTo>
                    <a:pt x="0" y="37532"/>
                  </a:lnTo>
                  <a:cubicBezTo>
                    <a:pt x="0" y="27578"/>
                    <a:pt x="3954" y="18032"/>
                    <a:pt x="10993" y="10993"/>
                  </a:cubicBezTo>
                  <a:cubicBezTo>
                    <a:pt x="18032" y="3954"/>
                    <a:pt x="27578" y="0"/>
                    <a:pt x="37532" y="0"/>
                  </a:cubicBezTo>
                  <a:close/>
                </a:path>
              </a:pathLst>
            </a:custGeom>
            <a:blipFill>
              <a:blip r:embed="rId4"/>
              <a:stretch>
                <a:fillRect/>
              </a:stretch>
            </a:blipFill>
          </p:spPr>
          <p:txBody>
            <a:bodyPr/>
            <a:lstStyle/>
            <a:p>
              <a:endParaRPr lang="en-US"/>
            </a:p>
          </p:txBody>
        </p:sp>
      </p:grpSp>
      <p:sp>
        <p:nvSpPr>
          <p:cNvPr id="11" name="TextBox 11"/>
          <p:cNvSpPr txBox="1"/>
          <p:nvPr/>
        </p:nvSpPr>
        <p:spPr>
          <a:xfrm>
            <a:off x="1153347" y="7195817"/>
            <a:ext cx="2854523" cy="422275"/>
          </a:xfrm>
          <a:prstGeom prst="rect">
            <a:avLst/>
          </a:prstGeom>
        </p:spPr>
        <p:txBody>
          <a:bodyPr lIns="0" tIns="0" rIns="0" bIns="0" rtlCol="0" anchor="t">
            <a:spAutoFit/>
          </a:bodyPr>
          <a:lstStyle/>
          <a:p>
            <a:pPr algn="l">
              <a:lnSpc>
                <a:spcPts val="3499"/>
              </a:lnSpc>
              <a:spcBef>
                <a:spcPct val="0"/>
              </a:spcBef>
            </a:pPr>
            <a:r>
              <a:rPr lang="en-US" sz="2499">
                <a:solidFill>
                  <a:srgbClr val="010101"/>
                </a:solidFill>
                <a:latin typeface="Open Sans Extra Bold"/>
                <a:ea typeface="Open Sans Extra Bold"/>
                <a:cs typeface="Open Sans Extra Bold"/>
                <a:sym typeface="Open Sans Extra Bold"/>
              </a:rPr>
              <a:t>ĐẶNG TUẤN LINH</a:t>
            </a:r>
          </a:p>
        </p:txBody>
      </p:sp>
      <p:sp>
        <p:nvSpPr>
          <p:cNvPr id="12" name="TextBox 12"/>
          <p:cNvSpPr txBox="1"/>
          <p:nvPr/>
        </p:nvSpPr>
        <p:spPr>
          <a:xfrm>
            <a:off x="6788823" y="7195817"/>
            <a:ext cx="4744290" cy="422275"/>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Open Sans Extra Bold"/>
                <a:ea typeface="Open Sans Extra Bold"/>
                <a:cs typeface="Open Sans Extra Bold"/>
                <a:sym typeface="Open Sans Extra Bold"/>
              </a:rPr>
              <a:t>GIÁP MẠNH TUYÊN (LEADER)</a:t>
            </a:r>
          </a:p>
        </p:txBody>
      </p:sp>
      <p:sp>
        <p:nvSpPr>
          <p:cNvPr id="13" name="TextBox 13"/>
          <p:cNvSpPr txBox="1"/>
          <p:nvPr/>
        </p:nvSpPr>
        <p:spPr>
          <a:xfrm>
            <a:off x="12428463" y="7195817"/>
            <a:ext cx="3895011" cy="422275"/>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Open Sans Extra Bold"/>
                <a:ea typeface="Open Sans Extra Bold"/>
                <a:cs typeface="Open Sans Extra Bold"/>
                <a:sym typeface="Open Sans Extra Bold"/>
              </a:rPr>
              <a:t>PHẠM THÀNH LONG</a:t>
            </a:r>
          </a:p>
        </p:txBody>
      </p:sp>
      <p:sp>
        <p:nvSpPr>
          <p:cNvPr id="14" name="TextBox 14"/>
          <p:cNvSpPr txBox="1"/>
          <p:nvPr/>
        </p:nvSpPr>
        <p:spPr>
          <a:xfrm>
            <a:off x="5758245" y="526942"/>
            <a:ext cx="6805445" cy="820475"/>
          </a:xfrm>
          <a:prstGeom prst="rect">
            <a:avLst/>
          </a:prstGeom>
        </p:spPr>
        <p:txBody>
          <a:bodyPr wrap="square" lIns="0" tIns="0" rIns="0" bIns="0" rtlCol="0" anchor="t">
            <a:spAutoFit/>
          </a:bodyPr>
          <a:lstStyle/>
          <a:p>
            <a:pPr algn="ctr">
              <a:lnSpc>
                <a:spcPts val="6837"/>
              </a:lnSpc>
              <a:spcBef>
                <a:spcPct val="0"/>
              </a:spcBef>
            </a:pPr>
            <a:r>
              <a:rPr lang="en-US" sz="4883" b="1" dirty="0">
                <a:solidFill>
                  <a:srgbClr val="000000"/>
                </a:solidFill>
                <a:latin typeface="Montserrat Bold"/>
                <a:ea typeface="Montserrat Bold"/>
                <a:cs typeface="Montserrat Bold"/>
                <a:sym typeface="Montserrat Bold"/>
              </a:rPr>
              <a:t>THÀNH VIÊN NHÓM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4901974" y="2080480"/>
            <a:ext cx="9767641" cy="2722869"/>
          </a:xfrm>
          <a:prstGeom prst="rect">
            <a:avLst/>
          </a:prstGeom>
        </p:spPr>
        <p:txBody>
          <a:bodyPr lIns="0" tIns="0" rIns="0" bIns="0" rtlCol="0" anchor="t">
            <a:spAutoFit/>
          </a:bodyPr>
          <a:lstStyle/>
          <a:p>
            <a:pPr algn="l">
              <a:lnSpc>
                <a:spcPts val="10816"/>
              </a:lnSpc>
            </a:pPr>
            <a:r>
              <a:rPr lang="en-US" sz="9013" b="1">
                <a:solidFill>
                  <a:srgbClr val="000000"/>
                </a:solidFill>
                <a:latin typeface="Montserrat Bold"/>
                <a:ea typeface="Montserrat Bold"/>
                <a:cs typeface="Montserrat Bold"/>
                <a:sym typeface="Montserrat Bold"/>
              </a:rPr>
              <a:t>Thank you for your attention</a:t>
            </a:r>
          </a:p>
        </p:txBody>
      </p:sp>
      <p:sp>
        <p:nvSpPr>
          <p:cNvPr id="5" name="Freeform 5"/>
          <p:cNvSpPr/>
          <p:nvPr/>
        </p:nvSpPr>
        <p:spPr>
          <a:xfrm>
            <a:off x="4901974" y="6760042"/>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4901974" y="7320625"/>
            <a:ext cx="399176" cy="399176"/>
          </a:xfrm>
          <a:custGeom>
            <a:avLst/>
            <a:gdLst/>
            <a:ahLst/>
            <a:cxnLst/>
            <a:rect l="l" t="t" r="r" b="b"/>
            <a:pathLst>
              <a:path w="399176" h="399176">
                <a:moveTo>
                  <a:pt x="0" y="0"/>
                </a:moveTo>
                <a:lnTo>
                  <a:pt x="399176" y="0"/>
                </a:lnTo>
                <a:lnTo>
                  <a:pt x="399176" y="399175"/>
                </a:lnTo>
                <a:lnTo>
                  <a:pt x="0" y="39917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7" name="Freeform 7"/>
          <p:cNvSpPr/>
          <p:nvPr/>
        </p:nvSpPr>
        <p:spPr>
          <a:xfrm>
            <a:off x="4901974" y="7888769"/>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grpSp>
        <p:nvGrpSpPr>
          <p:cNvPr id="8" name="Group 8"/>
          <p:cNvGrpSpPr/>
          <p:nvPr/>
        </p:nvGrpSpPr>
        <p:grpSpPr>
          <a:xfrm>
            <a:off x="1028700" y="5919633"/>
            <a:ext cx="3338667" cy="33386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115" r="-115"/>
              </a:stretch>
            </a:blipFill>
          </p:spPr>
          <p:txBody>
            <a:bodyPr/>
            <a:lstStyle/>
            <a:p>
              <a:endParaRPr lang="en-US"/>
            </a:p>
          </p:txBody>
        </p:sp>
      </p:grpSp>
      <p:sp>
        <p:nvSpPr>
          <p:cNvPr id="10" name="TextBox 10"/>
          <p:cNvSpPr txBox="1"/>
          <p:nvPr/>
        </p:nvSpPr>
        <p:spPr>
          <a:xfrm>
            <a:off x="5438496" y="7263475"/>
            <a:ext cx="4581791"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WeloveMachineLearning@gmail.com</a:t>
            </a:r>
          </a:p>
        </p:txBody>
      </p:sp>
      <p:sp>
        <p:nvSpPr>
          <p:cNvPr id="11" name="TextBox 11"/>
          <p:cNvSpPr txBox="1"/>
          <p:nvPr/>
        </p:nvSpPr>
        <p:spPr>
          <a:xfrm>
            <a:off x="5438496" y="7887100"/>
            <a:ext cx="3788059" cy="639817"/>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ICTU, Z115, Quyet Thang, Tp Thai Nguyen, Thai Nguyen.</a:t>
            </a:r>
          </a:p>
        </p:txBody>
      </p:sp>
      <p:sp>
        <p:nvSpPr>
          <p:cNvPr id="12" name="TextBox 12"/>
          <p:cNvSpPr txBox="1"/>
          <p:nvPr/>
        </p:nvSpPr>
        <p:spPr>
          <a:xfrm>
            <a:off x="5438496" y="6743072"/>
            <a:ext cx="3559508"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Nhóm - 1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55899" cy="10287000"/>
            <a:chOff x="0" y="0"/>
            <a:chExt cx="1711699" cy="2606351"/>
          </a:xfrm>
        </p:grpSpPr>
        <p:sp>
          <p:nvSpPr>
            <p:cNvPr id="3" name="Freeform 3"/>
            <p:cNvSpPr/>
            <p:nvPr/>
          </p:nvSpPr>
          <p:spPr>
            <a:xfrm>
              <a:off x="0" y="0"/>
              <a:ext cx="1711699" cy="2606351"/>
            </a:xfrm>
            <a:custGeom>
              <a:avLst/>
              <a:gdLst/>
              <a:ahLst/>
              <a:cxnLst/>
              <a:rect l="l" t="t" r="r" b="b"/>
              <a:pathLst>
                <a:path w="1711699" h="2606351">
                  <a:moveTo>
                    <a:pt x="0" y="0"/>
                  </a:moveTo>
                  <a:lnTo>
                    <a:pt x="1711699" y="0"/>
                  </a:lnTo>
                  <a:lnTo>
                    <a:pt x="1711699" y="2606351"/>
                  </a:lnTo>
                  <a:lnTo>
                    <a:pt x="0" y="26063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US"/>
            </a:p>
          </p:txBody>
        </p:sp>
        <p:sp>
          <p:nvSpPr>
            <p:cNvPr id="4" name="TextBox 4"/>
            <p:cNvSpPr txBox="1"/>
            <p:nvPr/>
          </p:nvSpPr>
          <p:spPr>
            <a:xfrm>
              <a:off x="0" y="-38100"/>
              <a:ext cx="1711699" cy="26444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8988135" y="0"/>
            <a:ext cx="7457907" cy="10287000"/>
          </a:xfrm>
          <a:custGeom>
            <a:avLst/>
            <a:gdLst/>
            <a:ahLst/>
            <a:cxnLst/>
            <a:rect l="l" t="t" r="r" b="b"/>
            <a:pathLst>
              <a:path w="7457907" h="10287000">
                <a:moveTo>
                  <a:pt x="0" y="0"/>
                </a:moveTo>
                <a:lnTo>
                  <a:pt x="7457907" y="0"/>
                </a:lnTo>
                <a:lnTo>
                  <a:pt x="7457907" y="10287000"/>
                </a:lnTo>
                <a:lnTo>
                  <a:pt x="0" y="10287000"/>
                </a:lnTo>
                <a:lnTo>
                  <a:pt x="0" y="0"/>
                </a:lnTo>
                <a:close/>
              </a:path>
            </a:pathLst>
          </a:custGeom>
          <a:blipFill>
            <a:blip r:embed="rId2"/>
            <a:stretch>
              <a:fillRect l="-325" t="-1432" r="-325"/>
            </a:stretch>
          </a:blipFill>
        </p:spPr>
        <p:txBody>
          <a:bodyPr/>
          <a:lstStyle/>
          <a:p>
            <a:endParaRPr lang="en-US"/>
          </a:p>
        </p:txBody>
      </p:sp>
      <p:sp>
        <p:nvSpPr>
          <p:cNvPr id="6" name="TextBox 6"/>
          <p:cNvSpPr txBox="1"/>
          <p:nvPr/>
        </p:nvSpPr>
        <p:spPr>
          <a:xfrm>
            <a:off x="1426448" y="3846580"/>
            <a:ext cx="3903003" cy="1730376"/>
          </a:xfrm>
          <a:prstGeom prst="rect">
            <a:avLst/>
          </a:prstGeom>
        </p:spPr>
        <p:txBody>
          <a:bodyPr lIns="0" tIns="0" rIns="0" bIns="0" rtlCol="0" anchor="t">
            <a:spAutoFit/>
          </a:bodyPr>
          <a:lstStyle/>
          <a:p>
            <a:pPr algn="ctr">
              <a:lnSpc>
                <a:spcPts val="6999"/>
              </a:lnSpc>
              <a:spcBef>
                <a:spcPct val="0"/>
              </a:spcBef>
            </a:pPr>
            <a:r>
              <a:rPr lang="en-US" sz="4999" b="1" dirty="0" err="1">
                <a:solidFill>
                  <a:srgbClr val="000000"/>
                </a:solidFill>
                <a:latin typeface="Montserrat Bold"/>
                <a:ea typeface="Montserrat Bold"/>
                <a:cs typeface="Montserrat Bold"/>
                <a:sym typeface="Montserrat Bold"/>
              </a:rPr>
              <a:t>Phân</a:t>
            </a:r>
            <a:r>
              <a:rPr lang="en-US" sz="4999" b="1" dirty="0">
                <a:solidFill>
                  <a:srgbClr val="000000"/>
                </a:solidFill>
                <a:latin typeface="Montserrat Bold"/>
                <a:ea typeface="Montserrat Bold"/>
                <a:cs typeface="Montserrat Bold"/>
                <a:sym typeface="Montserrat Bold"/>
              </a:rPr>
              <a:t> </a:t>
            </a:r>
            <a:r>
              <a:rPr lang="en-US" sz="4999" b="1" dirty="0" err="1">
                <a:solidFill>
                  <a:srgbClr val="000000"/>
                </a:solidFill>
                <a:latin typeface="Montserrat Bold"/>
                <a:ea typeface="Montserrat Bold"/>
                <a:cs typeface="Montserrat Bold"/>
                <a:sym typeface="Montserrat Bold"/>
              </a:rPr>
              <a:t>công</a:t>
            </a:r>
            <a:r>
              <a:rPr lang="en-US" sz="4999" b="1" dirty="0">
                <a:solidFill>
                  <a:srgbClr val="000000"/>
                </a:solidFill>
                <a:latin typeface="Montserrat Bold"/>
                <a:ea typeface="Montserrat Bold"/>
                <a:cs typeface="Montserrat Bold"/>
                <a:sym typeface="Montserrat Bold"/>
              </a:rPr>
              <a:t> </a:t>
            </a:r>
            <a:r>
              <a:rPr lang="en-US" sz="4999" b="1" dirty="0" err="1">
                <a:solidFill>
                  <a:srgbClr val="000000"/>
                </a:solidFill>
                <a:latin typeface="Montserrat Bold"/>
                <a:ea typeface="Montserrat Bold"/>
                <a:cs typeface="Montserrat Bold"/>
                <a:sym typeface="Montserrat Bold"/>
              </a:rPr>
              <a:t>nhiệm</a:t>
            </a:r>
            <a:r>
              <a:rPr lang="en-US" sz="4999" b="1" dirty="0">
                <a:solidFill>
                  <a:srgbClr val="000000"/>
                </a:solidFill>
                <a:latin typeface="Montserrat Bold"/>
                <a:ea typeface="Montserrat Bold"/>
                <a:cs typeface="Montserrat Bold"/>
                <a:sym typeface="Montserrat Bold"/>
              </a:rPr>
              <a:t> </a:t>
            </a:r>
            <a:r>
              <a:rPr lang="en-US" sz="4999" b="1" dirty="0" err="1">
                <a:solidFill>
                  <a:srgbClr val="000000"/>
                </a:solidFill>
                <a:latin typeface="Montserrat Bold"/>
                <a:ea typeface="Montserrat Bold"/>
                <a:cs typeface="Montserrat Bold"/>
                <a:sym typeface="Montserrat Bold"/>
              </a:rPr>
              <a:t>vụ</a:t>
            </a:r>
            <a:endParaRPr lang="en-US" sz="4999" b="1" dirty="0">
              <a:solidFill>
                <a:srgbClr val="000000"/>
              </a:solidFill>
              <a:latin typeface="Montserrat Bold"/>
              <a:ea typeface="Montserrat Bold"/>
              <a:cs typeface="Montserrat Bold"/>
              <a:sym typeface="Montserrat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630913" y="-3473313"/>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6327912" y="2127403"/>
            <a:ext cx="8440401" cy="978449"/>
            <a:chOff x="0" y="0"/>
            <a:chExt cx="3576508" cy="414605"/>
          </a:xfrm>
        </p:grpSpPr>
        <p:sp>
          <p:nvSpPr>
            <p:cNvPr id="4" name="Freeform 4"/>
            <p:cNvSpPr/>
            <p:nvPr/>
          </p:nvSpPr>
          <p:spPr>
            <a:xfrm>
              <a:off x="0" y="0"/>
              <a:ext cx="3576508" cy="414605"/>
            </a:xfrm>
            <a:custGeom>
              <a:avLst/>
              <a:gdLst/>
              <a:ahLst/>
              <a:cxnLst/>
              <a:rect l="l" t="t" r="r" b="b"/>
              <a:pathLst>
                <a:path w="3576508" h="414605">
                  <a:moveTo>
                    <a:pt x="21097" y="0"/>
                  </a:moveTo>
                  <a:lnTo>
                    <a:pt x="3555411" y="0"/>
                  </a:lnTo>
                  <a:cubicBezTo>
                    <a:pt x="3567063" y="0"/>
                    <a:pt x="3576508" y="9445"/>
                    <a:pt x="3576508" y="21097"/>
                  </a:cubicBezTo>
                  <a:lnTo>
                    <a:pt x="3576508" y="393508"/>
                  </a:lnTo>
                  <a:cubicBezTo>
                    <a:pt x="3576508" y="405160"/>
                    <a:pt x="3567063" y="414605"/>
                    <a:pt x="3555411" y="414605"/>
                  </a:cubicBezTo>
                  <a:lnTo>
                    <a:pt x="21097" y="414605"/>
                  </a:lnTo>
                  <a:cubicBezTo>
                    <a:pt x="9445" y="414605"/>
                    <a:pt x="0" y="405160"/>
                    <a:pt x="0" y="393508"/>
                  </a:cubicBezTo>
                  <a:lnTo>
                    <a:pt x="0" y="21097"/>
                  </a:lnTo>
                  <a:cubicBezTo>
                    <a:pt x="0" y="9445"/>
                    <a:pt x="9445" y="0"/>
                    <a:pt x="21097"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5" name="TextBox 5"/>
            <p:cNvSpPr txBox="1"/>
            <p:nvPr/>
          </p:nvSpPr>
          <p:spPr>
            <a:xfrm>
              <a:off x="0" y="-76200"/>
              <a:ext cx="3576508" cy="490805"/>
            </a:xfrm>
            <a:prstGeom prst="rect">
              <a:avLst/>
            </a:prstGeom>
          </p:spPr>
          <p:txBody>
            <a:bodyPr lIns="0" tIns="0" rIns="0" bIns="0" rtlCol="0" anchor="ctr"/>
            <a:lstStyle/>
            <a:p>
              <a:pPr algn="l">
                <a:lnSpc>
                  <a:spcPts val="6299"/>
                </a:lnSpc>
              </a:pPr>
              <a:r>
                <a:rPr lang="en-US" sz="4499">
                  <a:solidFill>
                    <a:srgbClr val="FFFFFF"/>
                  </a:solidFill>
                  <a:latin typeface="Montserrat"/>
                  <a:ea typeface="Montserrat"/>
                  <a:cs typeface="Montserrat"/>
                  <a:sym typeface="Montserrat"/>
                </a:rPr>
                <a:t>  1. Cơ sở lý thuyết</a:t>
              </a:r>
            </a:p>
          </p:txBody>
        </p:sp>
      </p:grpSp>
      <p:sp>
        <p:nvSpPr>
          <p:cNvPr id="6" name="TextBox 6"/>
          <p:cNvSpPr txBox="1"/>
          <p:nvPr/>
        </p:nvSpPr>
        <p:spPr>
          <a:xfrm>
            <a:off x="6318387" y="795716"/>
            <a:ext cx="8194363" cy="1113616"/>
          </a:xfrm>
          <a:prstGeom prst="rect">
            <a:avLst/>
          </a:prstGeom>
        </p:spPr>
        <p:txBody>
          <a:bodyPr lIns="0" tIns="0" rIns="0" bIns="0" rtlCol="0" anchor="t">
            <a:spAutoFit/>
          </a:bodyPr>
          <a:lstStyle/>
          <a:p>
            <a:pPr algn="l">
              <a:lnSpc>
                <a:spcPts val="8841"/>
              </a:lnSpc>
            </a:pPr>
            <a:r>
              <a:rPr lang="en-US" sz="7368" b="1">
                <a:solidFill>
                  <a:srgbClr val="101010"/>
                </a:solidFill>
                <a:latin typeface="Montserrat Bold"/>
                <a:ea typeface="Montserrat Bold"/>
                <a:cs typeface="Montserrat Bold"/>
                <a:sym typeface="Montserrat Bold"/>
              </a:rPr>
              <a:t>NỘI DUNG</a:t>
            </a:r>
          </a:p>
        </p:txBody>
      </p:sp>
      <p:grpSp>
        <p:nvGrpSpPr>
          <p:cNvPr id="7" name="Group 7"/>
          <p:cNvGrpSpPr/>
          <p:nvPr/>
        </p:nvGrpSpPr>
        <p:grpSpPr>
          <a:xfrm rot="7573183">
            <a:off x="1230111" y="7154961"/>
            <a:ext cx="1013029" cy="101302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6327912" y="3604121"/>
            <a:ext cx="8440401" cy="978449"/>
            <a:chOff x="0" y="0"/>
            <a:chExt cx="3576508" cy="414605"/>
          </a:xfrm>
        </p:grpSpPr>
        <p:sp>
          <p:nvSpPr>
            <p:cNvPr id="11" name="Freeform 11"/>
            <p:cNvSpPr/>
            <p:nvPr/>
          </p:nvSpPr>
          <p:spPr>
            <a:xfrm>
              <a:off x="0" y="0"/>
              <a:ext cx="3576508" cy="414605"/>
            </a:xfrm>
            <a:custGeom>
              <a:avLst/>
              <a:gdLst/>
              <a:ahLst/>
              <a:cxnLst/>
              <a:rect l="l" t="t" r="r" b="b"/>
              <a:pathLst>
                <a:path w="3576508" h="414605">
                  <a:moveTo>
                    <a:pt x="21097" y="0"/>
                  </a:moveTo>
                  <a:lnTo>
                    <a:pt x="3555411" y="0"/>
                  </a:lnTo>
                  <a:cubicBezTo>
                    <a:pt x="3567063" y="0"/>
                    <a:pt x="3576508" y="9445"/>
                    <a:pt x="3576508" y="21097"/>
                  </a:cubicBezTo>
                  <a:lnTo>
                    <a:pt x="3576508" y="393508"/>
                  </a:lnTo>
                  <a:cubicBezTo>
                    <a:pt x="3576508" y="405160"/>
                    <a:pt x="3567063" y="414605"/>
                    <a:pt x="3555411" y="414605"/>
                  </a:cubicBezTo>
                  <a:lnTo>
                    <a:pt x="21097" y="414605"/>
                  </a:lnTo>
                  <a:cubicBezTo>
                    <a:pt x="9445" y="414605"/>
                    <a:pt x="0" y="405160"/>
                    <a:pt x="0" y="393508"/>
                  </a:cubicBezTo>
                  <a:lnTo>
                    <a:pt x="0" y="21097"/>
                  </a:lnTo>
                  <a:cubicBezTo>
                    <a:pt x="0" y="9445"/>
                    <a:pt x="9445" y="0"/>
                    <a:pt x="21097"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12" name="TextBox 12"/>
            <p:cNvSpPr txBox="1"/>
            <p:nvPr/>
          </p:nvSpPr>
          <p:spPr>
            <a:xfrm>
              <a:off x="0" y="-76200"/>
              <a:ext cx="3576508" cy="490805"/>
            </a:xfrm>
            <a:prstGeom prst="rect">
              <a:avLst/>
            </a:prstGeom>
          </p:spPr>
          <p:txBody>
            <a:bodyPr lIns="0" tIns="0" rIns="0" bIns="0" rtlCol="0" anchor="ctr"/>
            <a:lstStyle/>
            <a:p>
              <a:pPr algn="just">
                <a:lnSpc>
                  <a:spcPts val="6299"/>
                </a:lnSpc>
              </a:pPr>
              <a:r>
                <a:rPr lang="en-US" sz="4499">
                  <a:solidFill>
                    <a:srgbClr val="FFFFFF"/>
                  </a:solidFill>
                  <a:latin typeface="Montserrat"/>
                  <a:ea typeface="Montserrat"/>
                  <a:cs typeface="Montserrat"/>
                  <a:sym typeface="Montserrat"/>
                </a:rPr>
                <a:t> 2. Tổng quan mô hình</a:t>
              </a:r>
            </a:p>
          </p:txBody>
        </p:sp>
      </p:grpSp>
      <p:grpSp>
        <p:nvGrpSpPr>
          <p:cNvPr id="13" name="Group 13"/>
          <p:cNvGrpSpPr/>
          <p:nvPr/>
        </p:nvGrpSpPr>
        <p:grpSpPr>
          <a:xfrm>
            <a:off x="6327912" y="5077870"/>
            <a:ext cx="8440401" cy="978449"/>
            <a:chOff x="0" y="0"/>
            <a:chExt cx="3576508" cy="414605"/>
          </a:xfrm>
        </p:grpSpPr>
        <p:sp>
          <p:nvSpPr>
            <p:cNvPr id="14" name="Freeform 14"/>
            <p:cNvSpPr/>
            <p:nvPr/>
          </p:nvSpPr>
          <p:spPr>
            <a:xfrm>
              <a:off x="0" y="0"/>
              <a:ext cx="3576508" cy="414605"/>
            </a:xfrm>
            <a:custGeom>
              <a:avLst/>
              <a:gdLst/>
              <a:ahLst/>
              <a:cxnLst/>
              <a:rect l="l" t="t" r="r" b="b"/>
              <a:pathLst>
                <a:path w="3576508" h="414605">
                  <a:moveTo>
                    <a:pt x="21097" y="0"/>
                  </a:moveTo>
                  <a:lnTo>
                    <a:pt x="3555411" y="0"/>
                  </a:lnTo>
                  <a:cubicBezTo>
                    <a:pt x="3567063" y="0"/>
                    <a:pt x="3576508" y="9445"/>
                    <a:pt x="3576508" y="21097"/>
                  </a:cubicBezTo>
                  <a:lnTo>
                    <a:pt x="3576508" y="393508"/>
                  </a:lnTo>
                  <a:cubicBezTo>
                    <a:pt x="3576508" y="405160"/>
                    <a:pt x="3567063" y="414605"/>
                    <a:pt x="3555411" y="414605"/>
                  </a:cubicBezTo>
                  <a:lnTo>
                    <a:pt x="21097" y="414605"/>
                  </a:lnTo>
                  <a:cubicBezTo>
                    <a:pt x="9445" y="414605"/>
                    <a:pt x="0" y="405160"/>
                    <a:pt x="0" y="393508"/>
                  </a:cubicBezTo>
                  <a:lnTo>
                    <a:pt x="0" y="21097"/>
                  </a:lnTo>
                  <a:cubicBezTo>
                    <a:pt x="0" y="9445"/>
                    <a:pt x="9445" y="0"/>
                    <a:pt x="21097"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15" name="TextBox 15"/>
            <p:cNvSpPr txBox="1"/>
            <p:nvPr/>
          </p:nvSpPr>
          <p:spPr>
            <a:xfrm>
              <a:off x="0" y="-76200"/>
              <a:ext cx="3576508" cy="490805"/>
            </a:xfrm>
            <a:prstGeom prst="rect">
              <a:avLst/>
            </a:prstGeom>
          </p:spPr>
          <p:txBody>
            <a:bodyPr lIns="0" tIns="0" rIns="0" bIns="0" rtlCol="0" anchor="ctr"/>
            <a:lstStyle/>
            <a:p>
              <a:pPr algn="l">
                <a:lnSpc>
                  <a:spcPts val="6299"/>
                </a:lnSpc>
              </a:pPr>
              <a:r>
                <a:rPr lang="en-US" sz="4499">
                  <a:solidFill>
                    <a:srgbClr val="FFFFFF"/>
                  </a:solidFill>
                  <a:latin typeface="Montserrat"/>
                  <a:ea typeface="Montserrat"/>
                  <a:cs typeface="Montserrat"/>
                  <a:sym typeface="Montserrat"/>
                </a:rPr>
                <a:t> 3. Tập dữ liệu</a:t>
              </a:r>
            </a:p>
          </p:txBody>
        </p:sp>
      </p:grpSp>
      <p:grpSp>
        <p:nvGrpSpPr>
          <p:cNvPr id="16" name="Group 16"/>
          <p:cNvGrpSpPr/>
          <p:nvPr/>
        </p:nvGrpSpPr>
        <p:grpSpPr>
          <a:xfrm>
            <a:off x="6318387" y="6551620"/>
            <a:ext cx="8449926" cy="978449"/>
            <a:chOff x="0" y="0"/>
            <a:chExt cx="3580544" cy="414605"/>
          </a:xfrm>
        </p:grpSpPr>
        <p:sp>
          <p:nvSpPr>
            <p:cNvPr id="17" name="Freeform 17"/>
            <p:cNvSpPr/>
            <p:nvPr/>
          </p:nvSpPr>
          <p:spPr>
            <a:xfrm>
              <a:off x="0" y="0"/>
              <a:ext cx="3580544" cy="414605"/>
            </a:xfrm>
            <a:custGeom>
              <a:avLst/>
              <a:gdLst/>
              <a:ahLst/>
              <a:cxnLst/>
              <a:rect l="l" t="t" r="r" b="b"/>
              <a:pathLst>
                <a:path w="3580544" h="414605">
                  <a:moveTo>
                    <a:pt x="21073" y="0"/>
                  </a:moveTo>
                  <a:lnTo>
                    <a:pt x="3559471" y="0"/>
                  </a:lnTo>
                  <a:cubicBezTo>
                    <a:pt x="3571109" y="0"/>
                    <a:pt x="3580544" y="9435"/>
                    <a:pt x="3580544" y="21073"/>
                  </a:cubicBezTo>
                  <a:lnTo>
                    <a:pt x="3580544" y="393532"/>
                  </a:lnTo>
                  <a:cubicBezTo>
                    <a:pt x="3580544" y="405170"/>
                    <a:pt x="3571109" y="414605"/>
                    <a:pt x="3559471" y="414605"/>
                  </a:cubicBezTo>
                  <a:lnTo>
                    <a:pt x="21073" y="414605"/>
                  </a:lnTo>
                  <a:cubicBezTo>
                    <a:pt x="9435" y="414605"/>
                    <a:pt x="0" y="405170"/>
                    <a:pt x="0" y="393532"/>
                  </a:cubicBezTo>
                  <a:lnTo>
                    <a:pt x="0" y="21073"/>
                  </a:lnTo>
                  <a:cubicBezTo>
                    <a:pt x="0" y="9435"/>
                    <a:pt x="9435" y="0"/>
                    <a:pt x="2107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18" name="TextBox 18"/>
            <p:cNvSpPr txBox="1"/>
            <p:nvPr/>
          </p:nvSpPr>
          <p:spPr>
            <a:xfrm>
              <a:off x="0" y="-76200"/>
              <a:ext cx="3580544" cy="490805"/>
            </a:xfrm>
            <a:prstGeom prst="rect">
              <a:avLst/>
            </a:prstGeom>
          </p:spPr>
          <p:txBody>
            <a:bodyPr lIns="0" tIns="0" rIns="0" bIns="0" rtlCol="0" anchor="ctr"/>
            <a:lstStyle/>
            <a:p>
              <a:pPr algn="l">
                <a:lnSpc>
                  <a:spcPts val="6299"/>
                </a:lnSpc>
              </a:pPr>
              <a:r>
                <a:rPr lang="en-US" sz="4499">
                  <a:solidFill>
                    <a:srgbClr val="FFFFFF"/>
                  </a:solidFill>
                  <a:latin typeface="Montserrat"/>
                  <a:ea typeface="Montserrat"/>
                  <a:cs typeface="Montserrat"/>
                  <a:sym typeface="Montserrat"/>
                </a:rPr>
                <a:t> 4. Quá trình huấn luyện</a:t>
              </a:r>
            </a:p>
          </p:txBody>
        </p:sp>
      </p:grpSp>
      <p:grpSp>
        <p:nvGrpSpPr>
          <p:cNvPr id="19" name="Group 19"/>
          <p:cNvGrpSpPr/>
          <p:nvPr/>
        </p:nvGrpSpPr>
        <p:grpSpPr>
          <a:xfrm>
            <a:off x="6318387" y="8025369"/>
            <a:ext cx="8449926" cy="978449"/>
            <a:chOff x="0" y="0"/>
            <a:chExt cx="3580544" cy="414605"/>
          </a:xfrm>
        </p:grpSpPr>
        <p:sp>
          <p:nvSpPr>
            <p:cNvPr id="20" name="Freeform 20"/>
            <p:cNvSpPr/>
            <p:nvPr/>
          </p:nvSpPr>
          <p:spPr>
            <a:xfrm>
              <a:off x="0" y="0"/>
              <a:ext cx="3580544" cy="414605"/>
            </a:xfrm>
            <a:custGeom>
              <a:avLst/>
              <a:gdLst/>
              <a:ahLst/>
              <a:cxnLst/>
              <a:rect l="l" t="t" r="r" b="b"/>
              <a:pathLst>
                <a:path w="3580544" h="414605">
                  <a:moveTo>
                    <a:pt x="21073" y="0"/>
                  </a:moveTo>
                  <a:lnTo>
                    <a:pt x="3559471" y="0"/>
                  </a:lnTo>
                  <a:cubicBezTo>
                    <a:pt x="3571109" y="0"/>
                    <a:pt x="3580544" y="9435"/>
                    <a:pt x="3580544" y="21073"/>
                  </a:cubicBezTo>
                  <a:lnTo>
                    <a:pt x="3580544" y="393532"/>
                  </a:lnTo>
                  <a:cubicBezTo>
                    <a:pt x="3580544" y="405170"/>
                    <a:pt x="3571109" y="414605"/>
                    <a:pt x="3559471" y="414605"/>
                  </a:cubicBezTo>
                  <a:lnTo>
                    <a:pt x="21073" y="414605"/>
                  </a:lnTo>
                  <a:cubicBezTo>
                    <a:pt x="9435" y="414605"/>
                    <a:pt x="0" y="405170"/>
                    <a:pt x="0" y="393532"/>
                  </a:cubicBezTo>
                  <a:lnTo>
                    <a:pt x="0" y="21073"/>
                  </a:lnTo>
                  <a:cubicBezTo>
                    <a:pt x="0" y="9435"/>
                    <a:pt x="9435" y="0"/>
                    <a:pt x="2107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21" name="TextBox 21"/>
            <p:cNvSpPr txBox="1"/>
            <p:nvPr/>
          </p:nvSpPr>
          <p:spPr>
            <a:xfrm>
              <a:off x="0" y="-76200"/>
              <a:ext cx="3580544" cy="490805"/>
            </a:xfrm>
            <a:prstGeom prst="rect">
              <a:avLst/>
            </a:prstGeom>
          </p:spPr>
          <p:txBody>
            <a:bodyPr lIns="0" tIns="0" rIns="0" bIns="0" rtlCol="0" anchor="ctr"/>
            <a:lstStyle/>
            <a:p>
              <a:pPr algn="l">
                <a:lnSpc>
                  <a:spcPts val="6299"/>
                </a:lnSpc>
              </a:pPr>
              <a:r>
                <a:rPr lang="en-US" sz="4499">
                  <a:solidFill>
                    <a:srgbClr val="FFFFFF"/>
                  </a:solidFill>
                  <a:latin typeface="Montserrat"/>
                  <a:ea typeface="Montserrat"/>
                  <a:cs typeface="Montserrat"/>
                  <a:sym typeface="Montserrat"/>
                </a:rPr>
                <a:t> 5. Kết quả thực nghiệm</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804883">
            <a:off x="12909845" y="-607709"/>
            <a:ext cx="9661737" cy="9685951"/>
          </a:xfrm>
          <a:custGeom>
            <a:avLst/>
            <a:gdLst/>
            <a:ahLst/>
            <a:cxnLst/>
            <a:rect l="l" t="t" r="r" b="b"/>
            <a:pathLst>
              <a:path w="9661737" h="9685951">
                <a:moveTo>
                  <a:pt x="0" y="0"/>
                </a:moveTo>
                <a:lnTo>
                  <a:pt x="9661736" y="0"/>
                </a:lnTo>
                <a:lnTo>
                  <a:pt x="9661736" y="9685952"/>
                </a:lnTo>
                <a:lnTo>
                  <a:pt x="0" y="968595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2178412"/>
            <a:chOff x="0" y="0"/>
            <a:chExt cx="9414331" cy="1121407"/>
          </a:xfrm>
        </p:grpSpPr>
        <p:sp>
          <p:nvSpPr>
            <p:cNvPr id="4" name="Freeform 4"/>
            <p:cNvSpPr/>
            <p:nvPr/>
          </p:nvSpPr>
          <p:spPr>
            <a:xfrm>
              <a:off x="0" y="0"/>
              <a:ext cx="9414331" cy="1121407"/>
            </a:xfrm>
            <a:custGeom>
              <a:avLst/>
              <a:gdLst/>
              <a:ahLst/>
              <a:cxnLst/>
              <a:rect l="l" t="t" r="r" b="b"/>
              <a:pathLst>
                <a:path w="9414331" h="1121407">
                  <a:moveTo>
                    <a:pt x="0" y="0"/>
                  </a:moveTo>
                  <a:lnTo>
                    <a:pt x="9414331" y="0"/>
                  </a:lnTo>
                  <a:lnTo>
                    <a:pt x="9414331" y="1121407"/>
                  </a:lnTo>
                  <a:lnTo>
                    <a:pt x="0" y="112140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5" name="TextBox 5"/>
            <p:cNvSpPr txBox="1"/>
            <p:nvPr/>
          </p:nvSpPr>
          <p:spPr>
            <a:xfrm>
              <a:off x="0" y="-104775"/>
              <a:ext cx="9414331" cy="1226182"/>
            </a:xfrm>
            <a:prstGeom prst="rect">
              <a:avLst/>
            </a:prstGeom>
          </p:spPr>
          <p:txBody>
            <a:bodyPr lIns="50800" tIns="50800" rIns="50800" bIns="50800" rtlCol="0" anchor="ctr"/>
            <a:lstStyle/>
            <a:p>
              <a:pPr algn="ctr">
                <a:lnSpc>
                  <a:spcPts val="8399"/>
                </a:lnSpc>
              </a:pPr>
              <a:r>
                <a:rPr lang="en-US" sz="5999">
                  <a:solidFill>
                    <a:srgbClr val="000000"/>
                  </a:solidFill>
                  <a:latin typeface="Open Sans Extra Bold"/>
                  <a:ea typeface="Open Sans Extra Bold"/>
                  <a:cs typeface="Open Sans Extra Bold"/>
                  <a:sym typeface="Open Sans Extra Bold"/>
                </a:rPr>
                <a:t>1. Cơ sở lý thuyết</a:t>
              </a:r>
            </a:p>
          </p:txBody>
        </p:sp>
      </p:grpSp>
      <p:grpSp>
        <p:nvGrpSpPr>
          <p:cNvPr id="6" name="Group 6"/>
          <p:cNvGrpSpPr/>
          <p:nvPr/>
        </p:nvGrpSpPr>
        <p:grpSpPr>
          <a:xfrm>
            <a:off x="429404" y="2557768"/>
            <a:ext cx="6143477" cy="721448"/>
            <a:chOff x="0" y="0"/>
            <a:chExt cx="2603217" cy="305704"/>
          </a:xfrm>
        </p:grpSpPr>
        <p:sp>
          <p:nvSpPr>
            <p:cNvPr id="7" name="Freeform 7"/>
            <p:cNvSpPr/>
            <p:nvPr/>
          </p:nvSpPr>
          <p:spPr>
            <a:xfrm>
              <a:off x="0" y="0"/>
              <a:ext cx="2603217" cy="305704"/>
            </a:xfrm>
            <a:custGeom>
              <a:avLst/>
              <a:gdLst/>
              <a:ahLst/>
              <a:cxnLst/>
              <a:rect l="l" t="t" r="r" b="b"/>
              <a:pathLst>
                <a:path w="2603217" h="305704">
                  <a:moveTo>
                    <a:pt x="28984" y="0"/>
                  </a:moveTo>
                  <a:lnTo>
                    <a:pt x="2574232" y="0"/>
                  </a:lnTo>
                  <a:cubicBezTo>
                    <a:pt x="2590240" y="0"/>
                    <a:pt x="2603217" y="12977"/>
                    <a:pt x="2603217" y="28984"/>
                  </a:cubicBezTo>
                  <a:lnTo>
                    <a:pt x="2603217" y="276720"/>
                  </a:lnTo>
                  <a:cubicBezTo>
                    <a:pt x="2603217" y="292727"/>
                    <a:pt x="2590240" y="305704"/>
                    <a:pt x="2574232" y="305704"/>
                  </a:cubicBezTo>
                  <a:lnTo>
                    <a:pt x="28984" y="305704"/>
                  </a:lnTo>
                  <a:cubicBezTo>
                    <a:pt x="12977" y="305704"/>
                    <a:pt x="0" y="292727"/>
                    <a:pt x="0" y="276720"/>
                  </a:cubicBezTo>
                  <a:lnTo>
                    <a:pt x="0" y="28984"/>
                  </a:lnTo>
                  <a:cubicBezTo>
                    <a:pt x="0" y="12977"/>
                    <a:pt x="12977" y="0"/>
                    <a:pt x="2898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8" name="TextBox 8"/>
            <p:cNvSpPr txBox="1"/>
            <p:nvPr/>
          </p:nvSpPr>
          <p:spPr>
            <a:xfrm>
              <a:off x="0" y="-47625"/>
              <a:ext cx="2603217" cy="353329"/>
            </a:xfrm>
            <a:prstGeom prst="rect">
              <a:avLst/>
            </a:prstGeom>
          </p:spPr>
          <p:txBody>
            <a:bodyPr lIns="0" tIns="0" rIns="0" bIns="0" rtlCol="0" anchor="ctr"/>
            <a:lstStyle/>
            <a:p>
              <a:pPr algn="ctr">
                <a:lnSpc>
                  <a:spcPts val="3640"/>
                </a:lnSpc>
              </a:pPr>
              <a:endParaRPr/>
            </a:p>
          </p:txBody>
        </p:sp>
      </p:grpSp>
      <p:sp>
        <p:nvSpPr>
          <p:cNvPr id="9" name="TextBox 9"/>
          <p:cNvSpPr txBox="1"/>
          <p:nvPr/>
        </p:nvSpPr>
        <p:spPr>
          <a:xfrm>
            <a:off x="969993" y="2550192"/>
            <a:ext cx="5062300" cy="669926"/>
          </a:xfrm>
          <a:prstGeom prst="rect">
            <a:avLst/>
          </a:prstGeom>
        </p:spPr>
        <p:txBody>
          <a:bodyPr lIns="0" tIns="0" rIns="0" bIns="0" rtlCol="0" anchor="t">
            <a:spAutoFit/>
          </a:bodyPr>
          <a:lstStyle/>
          <a:p>
            <a:pPr algn="ctr">
              <a:lnSpc>
                <a:spcPts val="5599"/>
              </a:lnSpc>
            </a:pPr>
            <a:r>
              <a:rPr lang="en-US" sz="3999">
                <a:solidFill>
                  <a:srgbClr val="000000"/>
                </a:solidFill>
                <a:latin typeface="Montserrat"/>
                <a:ea typeface="Montserrat"/>
                <a:cs typeface="Montserrat"/>
                <a:sym typeface="Montserrat"/>
              </a:rPr>
              <a:t>Khái niệm học máy </a:t>
            </a:r>
          </a:p>
        </p:txBody>
      </p:sp>
      <p:sp>
        <p:nvSpPr>
          <p:cNvPr id="10" name="TextBox 10"/>
          <p:cNvSpPr txBox="1"/>
          <p:nvPr/>
        </p:nvSpPr>
        <p:spPr>
          <a:xfrm>
            <a:off x="429404" y="3736416"/>
            <a:ext cx="12286953" cy="5865114"/>
          </a:xfrm>
          <a:prstGeom prst="rect">
            <a:avLst/>
          </a:prstGeom>
        </p:spPr>
        <p:txBody>
          <a:bodyPr lIns="0" tIns="0" rIns="0" bIns="0" rtlCol="0" anchor="t">
            <a:spAutoFit/>
          </a:bodyPr>
          <a:lstStyle/>
          <a:p>
            <a:pPr marL="651053" lvl="1" indent="-325526" algn="just">
              <a:lnSpc>
                <a:spcPts val="3888"/>
              </a:lnSpc>
              <a:buFont typeface="Arial"/>
              <a:buChar char="•"/>
            </a:pPr>
            <a:r>
              <a:rPr lang="en-US" sz="3600">
                <a:solidFill>
                  <a:srgbClr val="101010"/>
                </a:solidFill>
                <a:latin typeface="Arimo"/>
                <a:ea typeface="Arimo"/>
                <a:cs typeface="Arimo"/>
                <a:sym typeface="Arimo"/>
              </a:rPr>
              <a:t>Học máy là lĩnh vực nghiên cứu nhằm giúp máy tính có khả năng học mà không cần lập trình một cách tường minh.</a:t>
            </a:r>
          </a:p>
          <a:p>
            <a:pPr algn="just">
              <a:lnSpc>
                <a:spcPts val="3888"/>
              </a:lnSpc>
            </a:pPr>
            <a:endParaRPr lang="en-US" sz="3600">
              <a:solidFill>
                <a:srgbClr val="101010"/>
              </a:solidFill>
              <a:latin typeface="Arimo"/>
              <a:ea typeface="Arimo"/>
              <a:cs typeface="Arimo"/>
              <a:sym typeface="Arimo"/>
            </a:endParaRPr>
          </a:p>
          <a:p>
            <a:pPr marL="777240" lvl="1" indent="-388620" algn="just">
              <a:lnSpc>
                <a:spcPts val="3888"/>
              </a:lnSpc>
              <a:buFont typeface="Arial"/>
              <a:buChar char="•"/>
            </a:pPr>
            <a:r>
              <a:rPr lang="en-US" sz="3600">
                <a:solidFill>
                  <a:srgbClr val="101010"/>
                </a:solidFill>
                <a:latin typeface="Arimo"/>
                <a:ea typeface="Arimo"/>
                <a:cs typeface="Arimo"/>
                <a:sym typeface="Arimo"/>
              </a:rPr>
              <a:t>Các phương pháp học máy:</a:t>
            </a:r>
          </a:p>
          <a:p>
            <a:pPr algn="just">
              <a:lnSpc>
                <a:spcPts val="3888"/>
              </a:lnSpc>
            </a:pPr>
            <a:r>
              <a:rPr lang="en-US" sz="3600">
                <a:solidFill>
                  <a:srgbClr val="101010"/>
                </a:solidFill>
                <a:latin typeface="Arimo"/>
                <a:ea typeface="Arimo"/>
                <a:cs typeface="Arimo"/>
                <a:sym typeface="Arimo"/>
              </a:rPr>
              <a:t>   + Học có giám sát (Supervised learning)</a:t>
            </a:r>
          </a:p>
          <a:p>
            <a:pPr algn="just">
              <a:lnSpc>
                <a:spcPts val="3888"/>
              </a:lnSpc>
            </a:pPr>
            <a:r>
              <a:rPr lang="en-US" sz="3600">
                <a:solidFill>
                  <a:srgbClr val="101010"/>
                </a:solidFill>
                <a:latin typeface="Arimo"/>
                <a:ea typeface="Arimo"/>
                <a:cs typeface="Arimo"/>
                <a:sym typeface="Arimo"/>
              </a:rPr>
              <a:t>   + Học không giám sát (Unsupervised learning)  </a:t>
            </a:r>
          </a:p>
          <a:p>
            <a:pPr algn="just">
              <a:lnSpc>
                <a:spcPts val="3888"/>
              </a:lnSpc>
            </a:pPr>
            <a:r>
              <a:rPr lang="en-US" sz="3600">
                <a:solidFill>
                  <a:srgbClr val="101010"/>
                </a:solidFill>
                <a:latin typeface="Arimo"/>
                <a:ea typeface="Arimo"/>
                <a:cs typeface="Arimo"/>
                <a:sym typeface="Arimo"/>
              </a:rPr>
              <a:t>   + Học bán giám sát (Semi-supervised Learning)</a:t>
            </a:r>
          </a:p>
          <a:p>
            <a:pPr algn="just">
              <a:lnSpc>
                <a:spcPts val="3888"/>
              </a:lnSpc>
            </a:pPr>
            <a:r>
              <a:rPr lang="en-US" sz="3600">
                <a:solidFill>
                  <a:srgbClr val="101010"/>
                </a:solidFill>
                <a:latin typeface="Arimo"/>
                <a:ea typeface="Arimo"/>
                <a:cs typeface="Arimo"/>
                <a:sym typeface="Arimo"/>
              </a:rPr>
              <a:t>   + Học tăng cường (Reinforcement Learning)</a:t>
            </a:r>
          </a:p>
          <a:p>
            <a:pPr algn="just">
              <a:lnSpc>
                <a:spcPts val="3888"/>
              </a:lnSpc>
            </a:pPr>
            <a:endParaRPr lang="en-US" sz="3600">
              <a:solidFill>
                <a:srgbClr val="101010"/>
              </a:solidFill>
              <a:latin typeface="Arimo"/>
              <a:ea typeface="Arimo"/>
              <a:cs typeface="Arimo"/>
              <a:sym typeface="Arimo"/>
            </a:endParaRPr>
          </a:p>
          <a:p>
            <a:pPr algn="just">
              <a:lnSpc>
                <a:spcPts val="3888"/>
              </a:lnSpc>
            </a:pPr>
            <a:endParaRPr lang="en-US" sz="3600">
              <a:solidFill>
                <a:srgbClr val="101010"/>
              </a:solidFill>
              <a:latin typeface="Arimo"/>
              <a:ea typeface="Arimo"/>
              <a:cs typeface="Arimo"/>
              <a:sym typeface="Arimo"/>
            </a:endParaRPr>
          </a:p>
          <a:p>
            <a:pPr algn="just">
              <a:lnSpc>
                <a:spcPts val="3888"/>
              </a:lnSpc>
            </a:pPr>
            <a:endParaRPr lang="en-US" sz="3600">
              <a:solidFill>
                <a:srgbClr val="101010"/>
              </a:solidFill>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77345" y="1379335"/>
            <a:ext cx="9661737" cy="9685951"/>
          </a:xfrm>
          <a:custGeom>
            <a:avLst/>
            <a:gdLst/>
            <a:ahLst/>
            <a:cxnLst/>
            <a:rect l="l" t="t" r="r" b="b"/>
            <a:pathLst>
              <a:path w="9661737" h="9685951">
                <a:moveTo>
                  <a:pt x="0" y="0"/>
                </a:moveTo>
                <a:lnTo>
                  <a:pt x="9661737" y="0"/>
                </a:lnTo>
                <a:lnTo>
                  <a:pt x="9661737" y="9685951"/>
                </a:lnTo>
                <a:lnTo>
                  <a:pt x="0" y="9685951"/>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0" y="0"/>
            <a:ext cx="18288000" cy="2178412"/>
            <a:chOff x="0" y="0"/>
            <a:chExt cx="9414331" cy="1121407"/>
          </a:xfrm>
        </p:grpSpPr>
        <p:sp>
          <p:nvSpPr>
            <p:cNvPr id="4" name="Freeform 4"/>
            <p:cNvSpPr/>
            <p:nvPr/>
          </p:nvSpPr>
          <p:spPr>
            <a:xfrm>
              <a:off x="0" y="0"/>
              <a:ext cx="9414331" cy="1121407"/>
            </a:xfrm>
            <a:custGeom>
              <a:avLst/>
              <a:gdLst/>
              <a:ahLst/>
              <a:cxnLst/>
              <a:rect l="l" t="t" r="r" b="b"/>
              <a:pathLst>
                <a:path w="9414331" h="1121407">
                  <a:moveTo>
                    <a:pt x="0" y="0"/>
                  </a:moveTo>
                  <a:lnTo>
                    <a:pt x="9414331" y="0"/>
                  </a:lnTo>
                  <a:lnTo>
                    <a:pt x="9414331" y="1121407"/>
                  </a:lnTo>
                  <a:lnTo>
                    <a:pt x="0" y="112140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5" name="TextBox 5"/>
            <p:cNvSpPr txBox="1"/>
            <p:nvPr/>
          </p:nvSpPr>
          <p:spPr>
            <a:xfrm>
              <a:off x="0" y="-104775"/>
              <a:ext cx="9414331" cy="1226182"/>
            </a:xfrm>
            <a:prstGeom prst="rect">
              <a:avLst/>
            </a:prstGeom>
          </p:spPr>
          <p:txBody>
            <a:bodyPr lIns="50800" tIns="50800" rIns="50800" bIns="50800" rtlCol="0" anchor="ctr"/>
            <a:lstStyle/>
            <a:p>
              <a:pPr algn="ctr">
                <a:lnSpc>
                  <a:spcPts val="8399"/>
                </a:lnSpc>
              </a:pPr>
              <a:r>
                <a:rPr lang="en-US" sz="5999">
                  <a:solidFill>
                    <a:srgbClr val="000000"/>
                  </a:solidFill>
                  <a:latin typeface="Open Sans Extra Bold"/>
                  <a:ea typeface="Open Sans Extra Bold"/>
                  <a:cs typeface="Open Sans Extra Bold"/>
                  <a:sym typeface="Open Sans Extra Bold"/>
                </a:rPr>
                <a:t>1. Cơ sở lý thuyết</a:t>
              </a:r>
            </a:p>
          </p:txBody>
        </p:sp>
      </p:grpSp>
      <p:grpSp>
        <p:nvGrpSpPr>
          <p:cNvPr id="6" name="Group 6"/>
          <p:cNvGrpSpPr/>
          <p:nvPr/>
        </p:nvGrpSpPr>
        <p:grpSpPr>
          <a:xfrm>
            <a:off x="2384392" y="2709185"/>
            <a:ext cx="6480014" cy="721448"/>
            <a:chOff x="0" y="0"/>
            <a:chExt cx="2745820" cy="305704"/>
          </a:xfrm>
        </p:grpSpPr>
        <p:sp>
          <p:nvSpPr>
            <p:cNvPr id="7" name="Freeform 7"/>
            <p:cNvSpPr/>
            <p:nvPr/>
          </p:nvSpPr>
          <p:spPr>
            <a:xfrm>
              <a:off x="0" y="0"/>
              <a:ext cx="2745820" cy="305704"/>
            </a:xfrm>
            <a:custGeom>
              <a:avLst/>
              <a:gdLst/>
              <a:ahLst/>
              <a:cxnLst/>
              <a:rect l="l" t="t" r="r" b="b"/>
              <a:pathLst>
                <a:path w="2745820" h="305704">
                  <a:moveTo>
                    <a:pt x="27479" y="0"/>
                  </a:moveTo>
                  <a:lnTo>
                    <a:pt x="2718341" y="0"/>
                  </a:lnTo>
                  <a:cubicBezTo>
                    <a:pt x="2733517" y="0"/>
                    <a:pt x="2745820" y="12303"/>
                    <a:pt x="2745820" y="27479"/>
                  </a:cubicBezTo>
                  <a:lnTo>
                    <a:pt x="2745820" y="278225"/>
                  </a:lnTo>
                  <a:cubicBezTo>
                    <a:pt x="2745820" y="293401"/>
                    <a:pt x="2733517" y="305704"/>
                    <a:pt x="2718341" y="305704"/>
                  </a:cubicBezTo>
                  <a:lnTo>
                    <a:pt x="27479" y="305704"/>
                  </a:lnTo>
                  <a:cubicBezTo>
                    <a:pt x="12303" y="305704"/>
                    <a:pt x="0" y="293401"/>
                    <a:pt x="0" y="278225"/>
                  </a:cubicBezTo>
                  <a:lnTo>
                    <a:pt x="0" y="27479"/>
                  </a:lnTo>
                  <a:cubicBezTo>
                    <a:pt x="0" y="12303"/>
                    <a:pt x="12303" y="0"/>
                    <a:pt x="274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8" name="TextBox 8"/>
            <p:cNvSpPr txBox="1"/>
            <p:nvPr/>
          </p:nvSpPr>
          <p:spPr>
            <a:xfrm>
              <a:off x="0" y="-47625"/>
              <a:ext cx="2745820" cy="353329"/>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  </a:t>
              </a:r>
            </a:p>
          </p:txBody>
        </p:sp>
      </p:grpSp>
      <p:sp>
        <p:nvSpPr>
          <p:cNvPr id="9" name="Freeform 9"/>
          <p:cNvSpPr/>
          <p:nvPr/>
        </p:nvSpPr>
        <p:spPr>
          <a:xfrm>
            <a:off x="12092423" y="3430632"/>
            <a:ext cx="6195577" cy="4636370"/>
          </a:xfrm>
          <a:custGeom>
            <a:avLst/>
            <a:gdLst/>
            <a:ahLst/>
            <a:cxnLst/>
            <a:rect l="l" t="t" r="r" b="b"/>
            <a:pathLst>
              <a:path w="6195577" h="4636370">
                <a:moveTo>
                  <a:pt x="0" y="0"/>
                </a:moveTo>
                <a:lnTo>
                  <a:pt x="6195577" y="0"/>
                </a:lnTo>
                <a:lnTo>
                  <a:pt x="6195577" y="4636370"/>
                </a:lnTo>
                <a:lnTo>
                  <a:pt x="0" y="4636370"/>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3031190" y="2742543"/>
            <a:ext cx="5186417" cy="669926"/>
          </a:xfrm>
          <a:prstGeom prst="rect">
            <a:avLst/>
          </a:prstGeom>
        </p:spPr>
        <p:txBody>
          <a:bodyPr wrap="square" lIns="0" tIns="0" rIns="0" bIns="0" rtlCol="0" anchor="t">
            <a:spAutoFit/>
          </a:bodyPr>
          <a:lstStyle/>
          <a:p>
            <a:pPr algn="ctr">
              <a:lnSpc>
                <a:spcPts val="5599"/>
              </a:lnSpc>
            </a:pPr>
            <a:r>
              <a:rPr lang="en-US" sz="3999" dirty="0" err="1">
                <a:solidFill>
                  <a:srgbClr val="000000"/>
                </a:solidFill>
                <a:latin typeface="Montserrat"/>
                <a:ea typeface="Montserrat"/>
                <a:cs typeface="Montserrat"/>
                <a:sym typeface="Montserrat"/>
              </a:rPr>
              <a:t>Khái</a:t>
            </a:r>
            <a:r>
              <a:rPr lang="en-US" sz="3999" dirty="0">
                <a:solidFill>
                  <a:srgbClr val="000000"/>
                </a:solidFill>
                <a:latin typeface="Montserrat"/>
                <a:ea typeface="Montserrat"/>
                <a:cs typeface="Montserrat"/>
                <a:sym typeface="Montserrat"/>
              </a:rPr>
              <a:t> </a:t>
            </a:r>
            <a:r>
              <a:rPr lang="en-US" sz="3999" dirty="0" err="1">
                <a:solidFill>
                  <a:srgbClr val="000000"/>
                </a:solidFill>
                <a:latin typeface="Montserrat"/>
                <a:ea typeface="Montserrat"/>
                <a:cs typeface="Montserrat"/>
                <a:sym typeface="Montserrat"/>
              </a:rPr>
              <a:t>niệm</a:t>
            </a:r>
            <a:r>
              <a:rPr lang="en-US" sz="3999" dirty="0">
                <a:solidFill>
                  <a:srgbClr val="000000"/>
                </a:solidFill>
                <a:latin typeface="Montserrat"/>
                <a:ea typeface="Montserrat"/>
                <a:cs typeface="Montserrat"/>
                <a:sym typeface="Montserrat"/>
              </a:rPr>
              <a:t> </a:t>
            </a:r>
            <a:r>
              <a:rPr lang="en-US" sz="3999" dirty="0" err="1">
                <a:solidFill>
                  <a:srgbClr val="000000"/>
                </a:solidFill>
                <a:latin typeface="Montserrat"/>
                <a:ea typeface="Montserrat"/>
                <a:cs typeface="Montserrat"/>
                <a:sym typeface="Montserrat"/>
              </a:rPr>
              <a:t>học</a:t>
            </a:r>
            <a:r>
              <a:rPr lang="en-US" sz="3999" dirty="0">
                <a:solidFill>
                  <a:srgbClr val="000000"/>
                </a:solidFill>
                <a:latin typeface="Montserrat"/>
                <a:ea typeface="Montserrat"/>
                <a:cs typeface="Montserrat"/>
                <a:sym typeface="Montserrat"/>
              </a:rPr>
              <a:t> </a:t>
            </a:r>
            <a:r>
              <a:rPr lang="en-US" sz="3999" dirty="0" err="1">
                <a:solidFill>
                  <a:srgbClr val="000000"/>
                </a:solidFill>
                <a:latin typeface="Montserrat"/>
                <a:ea typeface="Montserrat"/>
                <a:cs typeface="Montserrat"/>
                <a:sym typeface="Montserrat"/>
              </a:rPr>
              <a:t>sâu</a:t>
            </a:r>
            <a:endParaRPr lang="en-US" sz="3999" dirty="0">
              <a:solidFill>
                <a:srgbClr val="000000"/>
              </a:solidFill>
              <a:latin typeface="Montserrat"/>
              <a:ea typeface="Montserrat"/>
              <a:cs typeface="Montserrat"/>
              <a:sym typeface="Montserrat"/>
            </a:endParaRPr>
          </a:p>
        </p:txBody>
      </p:sp>
      <p:sp>
        <p:nvSpPr>
          <p:cNvPr id="11" name="TextBox 11"/>
          <p:cNvSpPr txBox="1"/>
          <p:nvPr/>
        </p:nvSpPr>
        <p:spPr>
          <a:xfrm>
            <a:off x="2384392" y="3878961"/>
            <a:ext cx="9330887" cy="4407789"/>
          </a:xfrm>
          <a:prstGeom prst="rect">
            <a:avLst/>
          </a:prstGeom>
        </p:spPr>
        <p:txBody>
          <a:bodyPr lIns="0" tIns="0" rIns="0" bIns="0" rtlCol="0" anchor="t">
            <a:spAutoFit/>
          </a:bodyPr>
          <a:lstStyle/>
          <a:p>
            <a:pPr marL="651053" lvl="1" indent="-325526" algn="just">
              <a:lnSpc>
                <a:spcPts val="3888"/>
              </a:lnSpc>
              <a:buFont typeface="Arial"/>
              <a:buChar char="•"/>
            </a:pPr>
            <a:r>
              <a:rPr lang="en-US" sz="3600">
                <a:solidFill>
                  <a:srgbClr val="101010"/>
                </a:solidFill>
                <a:latin typeface="Arimo"/>
                <a:ea typeface="Arimo"/>
                <a:cs typeface="Arimo"/>
                <a:sym typeface="Arimo"/>
              </a:rPr>
              <a:t>Học sâu là một nhánh của học máy, sử dụng các mạng nơ-ron sâu (Deep Neural Networks) để học từ dữ liệu lớn và phức tạp. </a:t>
            </a:r>
          </a:p>
          <a:p>
            <a:pPr algn="just">
              <a:lnSpc>
                <a:spcPts val="3888"/>
              </a:lnSpc>
            </a:pPr>
            <a:endParaRPr lang="en-US" sz="3600">
              <a:solidFill>
                <a:srgbClr val="101010"/>
              </a:solidFill>
              <a:latin typeface="Arimo"/>
              <a:ea typeface="Arimo"/>
              <a:cs typeface="Arimo"/>
              <a:sym typeface="Arimo"/>
            </a:endParaRPr>
          </a:p>
          <a:p>
            <a:pPr marL="777240" lvl="1" indent="-388620" algn="just">
              <a:lnSpc>
                <a:spcPts val="3888"/>
              </a:lnSpc>
              <a:buFont typeface="Arial"/>
              <a:buChar char="•"/>
            </a:pPr>
            <a:r>
              <a:rPr lang="en-US" sz="3600">
                <a:solidFill>
                  <a:srgbClr val="101010"/>
                </a:solidFill>
                <a:latin typeface="Arimo"/>
                <a:ea typeface="Arimo"/>
                <a:cs typeface="Arimo"/>
                <a:sym typeface="Arimo"/>
              </a:rPr>
              <a:t>Các mô hình deep learning nổi tiếng gồm CNN (Convolutional Neural Network) và RNN (Recurrent Neural Network)</a:t>
            </a:r>
          </a:p>
          <a:p>
            <a:pPr algn="just">
              <a:lnSpc>
                <a:spcPts val="3888"/>
              </a:lnSpc>
            </a:pPr>
            <a:endParaRPr lang="en-US" sz="3600">
              <a:solidFill>
                <a:srgbClr val="101010"/>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23614" y="1823684"/>
            <a:ext cx="4157164" cy="415716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8413" r="-21586"/>
              </a:stretch>
            </a:blipFill>
          </p:spPr>
          <p:txBody>
            <a:bodyPr/>
            <a:lstStyle/>
            <a:p>
              <a:endParaRPr lang="en-US"/>
            </a:p>
          </p:txBody>
        </p:sp>
      </p:grpSp>
      <p:grpSp>
        <p:nvGrpSpPr>
          <p:cNvPr id="4" name="Group 4"/>
          <p:cNvGrpSpPr/>
          <p:nvPr/>
        </p:nvGrpSpPr>
        <p:grpSpPr>
          <a:xfrm>
            <a:off x="0" y="0"/>
            <a:ext cx="18288000" cy="2178412"/>
            <a:chOff x="0" y="0"/>
            <a:chExt cx="9414331" cy="1121407"/>
          </a:xfrm>
        </p:grpSpPr>
        <p:sp>
          <p:nvSpPr>
            <p:cNvPr id="5" name="Freeform 5"/>
            <p:cNvSpPr/>
            <p:nvPr/>
          </p:nvSpPr>
          <p:spPr>
            <a:xfrm>
              <a:off x="0" y="0"/>
              <a:ext cx="9414331" cy="1121407"/>
            </a:xfrm>
            <a:custGeom>
              <a:avLst/>
              <a:gdLst/>
              <a:ahLst/>
              <a:cxnLst/>
              <a:rect l="l" t="t" r="r" b="b"/>
              <a:pathLst>
                <a:path w="9414331" h="1121407">
                  <a:moveTo>
                    <a:pt x="0" y="0"/>
                  </a:moveTo>
                  <a:lnTo>
                    <a:pt x="9414331" y="0"/>
                  </a:lnTo>
                  <a:lnTo>
                    <a:pt x="9414331" y="1121407"/>
                  </a:lnTo>
                  <a:lnTo>
                    <a:pt x="0" y="112140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6" name="TextBox 6"/>
            <p:cNvSpPr txBox="1"/>
            <p:nvPr/>
          </p:nvSpPr>
          <p:spPr>
            <a:xfrm>
              <a:off x="0" y="-104775"/>
              <a:ext cx="9414331" cy="1226182"/>
            </a:xfrm>
            <a:prstGeom prst="rect">
              <a:avLst/>
            </a:prstGeom>
          </p:spPr>
          <p:txBody>
            <a:bodyPr lIns="50800" tIns="50800" rIns="50800" bIns="50800" rtlCol="0" anchor="ctr"/>
            <a:lstStyle/>
            <a:p>
              <a:pPr algn="ctr">
                <a:lnSpc>
                  <a:spcPts val="8399"/>
                </a:lnSpc>
                <a:spcBef>
                  <a:spcPct val="0"/>
                </a:spcBef>
              </a:pPr>
              <a:r>
                <a:rPr lang="en-US" sz="5999">
                  <a:solidFill>
                    <a:srgbClr val="000000"/>
                  </a:solidFill>
                  <a:latin typeface="Open Sans Extra Bold"/>
                  <a:ea typeface="Open Sans Extra Bold"/>
                  <a:cs typeface="Open Sans Extra Bold"/>
                  <a:sym typeface="Open Sans Extra Bold"/>
                </a:rPr>
                <a:t>Chương 1: Cơ sở lý thuyết</a:t>
              </a:r>
            </a:p>
          </p:txBody>
        </p:sp>
      </p:grpSp>
      <p:grpSp>
        <p:nvGrpSpPr>
          <p:cNvPr id="7" name="Group 7"/>
          <p:cNvGrpSpPr/>
          <p:nvPr/>
        </p:nvGrpSpPr>
        <p:grpSpPr>
          <a:xfrm>
            <a:off x="429404" y="2557768"/>
            <a:ext cx="5209396" cy="721448"/>
            <a:chOff x="0" y="0"/>
            <a:chExt cx="1823911" cy="305704"/>
          </a:xfrm>
        </p:grpSpPr>
        <p:sp>
          <p:nvSpPr>
            <p:cNvPr id="8" name="Freeform 8"/>
            <p:cNvSpPr/>
            <p:nvPr/>
          </p:nvSpPr>
          <p:spPr>
            <a:xfrm>
              <a:off x="0" y="0"/>
              <a:ext cx="1823911" cy="305704"/>
            </a:xfrm>
            <a:custGeom>
              <a:avLst/>
              <a:gdLst/>
              <a:ahLst/>
              <a:cxnLst/>
              <a:rect l="l" t="t" r="r" b="b"/>
              <a:pathLst>
                <a:path w="1823911" h="305704">
                  <a:moveTo>
                    <a:pt x="41368" y="0"/>
                  </a:moveTo>
                  <a:lnTo>
                    <a:pt x="1782542" y="0"/>
                  </a:lnTo>
                  <a:cubicBezTo>
                    <a:pt x="1805389" y="0"/>
                    <a:pt x="1823911" y="18521"/>
                    <a:pt x="1823911" y="41368"/>
                  </a:cubicBezTo>
                  <a:lnTo>
                    <a:pt x="1823911" y="264335"/>
                  </a:lnTo>
                  <a:cubicBezTo>
                    <a:pt x="1823911" y="275307"/>
                    <a:pt x="1819552" y="285829"/>
                    <a:pt x="1811794" y="293587"/>
                  </a:cubicBezTo>
                  <a:cubicBezTo>
                    <a:pt x="1804036" y="301345"/>
                    <a:pt x="1793514" y="305704"/>
                    <a:pt x="1782542" y="305704"/>
                  </a:cubicBezTo>
                  <a:lnTo>
                    <a:pt x="41368" y="305704"/>
                  </a:lnTo>
                  <a:cubicBezTo>
                    <a:pt x="30397" y="305704"/>
                    <a:pt x="19875" y="301345"/>
                    <a:pt x="12117" y="293587"/>
                  </a:cubicBezTo>
                  <a:cubicBezTo>
                    <a:pt x="4358" y="285829"/>
                    <a:pt x="0" y="275307"/>
                    <a:pt x="0" y="264335"/>
                  </a:cubicBezTo>
                  <a:lnTo>
                    <a:pt x="0" y="41368"/>
                  </a:lnTo>
                  <a:cubicBezTo>
                    <a:pt x="0" y="30397"/>
                    <a:pt x="4358" y="19875"/>
                    <a:pt x="12117" y="12117"/>
                  </a:cubicBezTo>
                  <a:cubicBezTo>
                    <a:pt x="19875" y="4358"/>
                    <a:pt x="30397" y="0"/>
                    <a:pt x="41368"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9" name="TextBox 9"/>
            <p:cNvSpPr txBox="1"/>
            <p:nvPr/>
          </p:nvSpPr>
          <p:spPr>
            <a:xfrm>
              <a:off x="0" y="-47625"/>
              <a:ext cx="1823911" cy="353329"/>
            </a:xfrm>
            <a:prstGeom prst="rect">
              <a:avLst/>
            </a:prstGeom>
          </p:spPr>
          <p:txBody>
            <a:bodyPr lIns="0" tIns="0" rIns="0" bIns="0" rtlCol="0" anchor="ctr"/>
            <a:lstStyle/>
            <a:p>
              <a:pPr algn="ctr">
                <a:lnSpc>
                  <a:spcPts val="3640"/>
                </a:lnSpc>
              </a:pPr>
              <a:endParaRPr/>
            </a:p>
          </p:txBody>
        </p:sp>
      </p:grpSp>
      <p:grpSp>
        <p:nvGrpSpPr>
          <p:cNvPr id="10" name="Group 10"/>
          <p:cNvGrpSpPr/>
          <p:nvPr/>
        </p:nvGrpSpPr>
        <p:grpSpPr>
          <a:xfrm>
            <a:off x="11552994" y="5735523"/>
            <a:ext cx="3898404" cy="3898404"/>
            <a:chOff x="0" y="0"/>
            <a:chExt cx="812800" cy="812800"/>
          </a:xfrm>
        </p:grpSpPr>
        <p:sp>
          <p:nvSpPr>
            <p:cNvPr id="11" name="Freeform 11"/>
            <p:cNvSpPr/>
            <p:nvPr/>
          </p:nvSpPr>
          <p:spPr>
            <a:xfrm>
              <a:off x="0" y="0"/>
              <a:ext cx="812800" cy="812800"/>
            </a:xfrm>
            <a:custGeom>
              <a:avLst/>
              <a:gdLst/>
              <a:ahLst/>
              <a:cxnLst/>
              <a:rect l="l" t="t" r="r" b="b"/>
              <a:pathLst>
                <a:path w="812800" h="812800">
                  <a:moveTo>
                    <a:pt x="45676" y="0"/>
                  </a:moveTo>
                  <a:lnTo>
                    <a:pt x="767124" y="0"/>
                  </a:lnTo>
                  <a:cubicBezTo>
                    <a:pt x="779238" y="0"/>
                    <a:pt x="790856" y="4812"/>
                    <a:pt x="799422" y="13378"/>
                  </a:cubicBezTo>
                  <a:cubicBezTo>
                    <a:pt x="807988" y="21944"/>
                    <a:pt x="812800" y="33562"/>
                    <a:pt x="812800" y="45676"/>
                  </a:cubicBezTo>
                  <a:lnTo>
                    <a:pt x="812800" y="767124"/>
                  </a:lnTo>
                  <a:cubicBezTo>
                    <a:pt x="812800" y="779238"/>
                    <a:pt x="807988" y="790856"/>
                    <a:pt x="799422" y="799422"/>
                  </a:cubicBezTo>
                  <a:cubicBezTo>
                    <a:pt x="790856" y="807988"/>
                    <a:pt x="779238" y="812800"/>
                    <a:pt x="767124" y="812800"/>
                  </a:cubicBezTo>
                  <a:lnTo>
                    <a:pt x="45676" y="812800"/>
                  </a:lnTo>
                  <a:cubicBezTo>
                    <a:pt x="33562" y="812800"/>
                    <a:pt x="21944" y="807988"/>
                    <a:pt x="13378" y="799422"/>
                  </a:cubicBezTo>
                  <a:cubicBezTo>
                    <a:pt x="4812" y="790856"/>
                    <a:pt x="0" y="779238"/>
                    <a:pt x="0" y="767124"/>
                  </a:cubicBezTo>
                  <a:lnTo>
                    <a:pt x="0" y="45676"/>
                  </a:lnTo>
                  <a:cubicBezTo>
                    <a:pt x="0" y="33562"/>
                    <a:pt x="4812" y="21944"/>
                    <a:pt x="13378" y="13378"/>
                  </a:cubicBezTo>
                  <a:cubicBezTo>
                    <a:pt x="21944" y="4812"/>
                    <a:pt x="33562" y="0"/>
                    <a:pt x="45676" y="0"/>
                  </a:cubicBezTo>
                  <a:close/>
                </a:path>
              </a:pathLst>
            </a:custGeom>
            <a:blipFill>
              <a:blip r:embed="rId3"/>
              <a:stretch>
                <a:fillRect l="-20381" r="-20381"/>
              </a:stretch>
            </a:blipFill>
          </p:spPr>
          <p:txBody>
            <a:bodyPr/>
            <a:lstStyle/>
            <a:p>
              <a:endParaRPr lang="en-US"/>
            </a:p>
          </p:txBody>
        </p:sp>
      </p:grpSp>
      <p:grpSp>
        <p:nvGrpSpPr>
          <p:cNvPr id="12" name="Group 12"/>
          <p:cNvGrpSpPr/>
          <p:nvPr/>
        </p:nvGrpSpPr>
        <p:grpSpPr>
          <a:xfrm>
            <a:off x="13662671" y="3653426"/>
            <a:ext cx="4164194" cy="416419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757" r="-25757"/>
              </a:stretch>
            </a:blipFill>
          </p:spPr>
          <p:txBody>
            <a:bodyPr/>
            <a:lstStyle/>
            <a:p>
              <a:endParaRPr lang="en-US"/>
            </a:p>
          </p:txBody>
        </p:sp>
      </p:grpSp>
      <p:sp>
        <p:nvSpPr>
          <p:cNvPr id="14" name="TextBox 14"/>
          <p:cNvSpPr txBox="1"/>
          <p:nvPr/>
        </p:nvSpPr>
        <p:spPr>
          <a:xfrm>
            <a:off x="412198" y="3534066"/>
            <a:ext cx="9601175" cy="4893564"/>
          </a:xfrm>
          <a:prstGeom prst="rect">
            <a:avLst/>
          </a:prstGeom>
        </p:spPr>
        <p:txBody>
          <a:bodyPr lIns="0" tIns="0" rIns="0" bIns="0" rtlCol="0" anchor="t">
            <a:spAutoFit/>
          </a:bodyPr>
          <a:lstStyle/>
          <a:p>
            <a:pPr marL="651053" lvl="1" indent="-325526" algn="just">
              <a:lnSpc>
                <a:spcPts val="3888"/>
              </a:lnSpc>
              <a:buFont typeface="Arial"/>
              <a:buChar char="•"/>
            </a:pPr>
            <a:r>
              <a:rPr lang="en-US" sz="3600" dirty="0" err="1">
                <a:solidFill>
                  <a:srgbClr val="101010"/>
                </a:solidFill>
                <a:latin typeface="Arimo"/>
                <a:ea typeface="Arimo"/>
                <a:cs typeface="Arimo"/>
                <a:sym typeface="Arimo"/>
              </a:rPr>
              <a:t>Phát</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hiện</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hành</a:t>
            </a:r>
            <a:r>
              <a:rPr lang="en-US" sz="3600" dirty="0">
                <a:solidFill>
                  <a:srgbClr val="101010"/>
                </a:solidFill>
                <a:latin typeface="Arimo"/>
                <a:ea typeface="Arimo"/>
                <a:cs typeface="Arimo"/>
                <a:sym typeface="Arimo"/>
              </a:rPr>
              <a:t> vi </a:t>
            </a:r>
            <a:r>
              <a:rPr lang="en-US" sz="3600" dirty="0" err="1">
                <a:solidFill>
                  <a:srgbClr val="101010"/>
                </a:solidFill>
                <a:latin typeface="Arimo"/>
                <a:ea typeface="Arimo"/>
                <a:cs typeface="Arimo"/>
                <a:sym typeface="Arimo"/>
              </a:rPr>
              <a:t>bạo</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lực</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là</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một</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vấn</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đề</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cấp</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bách</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đặc</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biệt</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trong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bối</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cảnh</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xã</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hội</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hiện</a:t>
            </a:r>
            <a:r>
              <a:rPr lang="en-US" sz="3600" dirty="0">
                <a:solidFill>
                  <a:srgbClr val="101010"/>
                </a:solidFill>
                <a:latin typeface="Arimo"/>
                <a:ea typeface="Arimo"/>
                <a:cs typeface="Arimo"/>
                <a:sym typeface="Arimo"/>
              </a:rPr>
              <a:t> nay </a:t>
            </a:r>
            <a:r>
              <a:rPr lang="en-US" sz="3600" dirty="0" err="1">
                <a:solidFill>
                  <a:srgbClr val="101010"/>
                </a:solidFill>
                <a:latin typeface="Arimo"/>
                <a:ea typeface="Arimo"/>
                <a:cs typeface="Arimo"/>
                <a:sym typeface="Arimo"/>
              </a:rPr>
              <a:t>khi</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các</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sự</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cố</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bạo</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lực</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ngày</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càng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gia</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tăng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tại</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các</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khu</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vực</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công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cộng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như</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trường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học</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đường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phố</a:t>
            </a:r>
            <a:r>
              <a:rPr lang="en-US" sz="3600" dirty="0">
                <a:solidFill>
                  <a:srgbClr val="101010"/>
                </a:solidFill>
                <a:latin typeface="Arimo"/>
                <a:ea typeface="Arimo"/>
                <a:cs typeface="Arimo"/>
                <a:sym typeface="Arimo"/>
              </a:rPr>
              <a:t>, hay </a:t>
            </a:r>
            <a:r>
              <a:rPr lang="en-US" sz="3600" dirty="0" err="1">
                <a:solidFill>
                  <a:srgbClr val="101010"/>
                </a:solidFill>
                <a:latin typeface="Arimo"/>
                <a:ea typeface="Arimo"/>
                <a:cs typeface="Arimo"/>
                <a:sym typeface="Arimo"/>
              </a:rPr>
              <a:t>nơi</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làm</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việc</a:t>
            </a:r>
            <a:r>
              <a:rPr lang="en-US" sz="3600" dirty="0">
                <a:solidFill>
                  <a:srgbClr val="101010"/>
                </a:solidFill>
                <a:latin typeface="Arimo"/>
                <a:ea typeface="Arimo"/>
                <a:cs typeface="Arimo"/>
                <a:sym typeface="Arimo"/>
              </a:rPr>
              <a:t>. </a:t>
            </a:r>
          </a:p>
          <a:p>
            <a:pPr algn="just">
              <a:lnSpc>
                <a:spcPts val="3888"/>
              </a:lnSpc>
            </a:pPr>
            <a:endParaRPr lang="en-US" sz="3600" dirty="0">
              <a:solidFill>
                <a:srgbClr val="101010"/>
              </a:solidFill>
              <a:latin typeface="Arimo"/>
              <a:ea typeface="Arimo"/>
              <a:cs typeface="Arimo"/>
              <a:sym typeface="Arimo"/>
            </a:endParaRPr>
          </a:p>
          <a:p>
            <a:pPr marL="651510" lvl="1" indent="-325755" algn="just">
              <a:lnSpc>
                <a:spcPts val="3888"/>
              </a:lnSpc>
              <a:buFont typeface="Arial"/>
              <a:buChar char="•"/>
            </a:pPr>
            <a:r>
              <a:rPr lang="en-US" sz="3600" dirty="0" err="1">
                <a:solidFill>
                  <a:srgbClr val="101010"/>
                </a:solidFill>
                <a:latin typeface="Arimo"/>
                <a:ea typeface="Arimo"/>
                <a:cs typeface="Arimo"/>
                <a:sym typeface="Arimo"/>
              </a:rPr>
              <a:t>Việc</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phát</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triển</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hệ</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thống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tự</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động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phát</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hiện</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hành</a:t>
            </a:r>
            <a:r>
              <a:rPr lang="en-US" sz="3600" dirty="0">
                <a:solidFill>
                  <a:srgbClr val="101010"/>
                </a:solidFill>
                <a:latin typeface="Arimo"/>
                <a:ea typeface="Arimo"/>
                <a:cs typeface="Arimo"/>
                <a:sym typeface="Arimo"/>
              </a:rPr>
              <a:t> vi </a:t>
            </a:r>
            <a:r>
              <a:rPr lang="en-US" sz="3600" dirty="0" err="1">
                <a:solidFill>
                  <a:srgbClr val="101010"/>
                </a:solidFill>
                <a:latin typeface="Arimo"/>
                <a:ea typeface="Arimo"/>
                <a:cs typeface="Arimo"/>
                <a:sym typeface="Arimo"/>
              </a:rPr>
              <a:t>bạo</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lực</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không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chỉ</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giúp</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tăng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cường</a:t>
            </a:r>
            <a:r>
              <a:rPr lang="en-US" sz="3600" dirty="0">
                <a:solidFill>
                  <a:srgbClr val="101010"/>
                </a:solidFill>
                <a:latin typeface="Arimo"/>
                <a:ea typeface="Arimo"/>
                <a:cs typeface="Arimo"/>
                <a:sym typeface="Arimo"/>
              </a:rPr>
              <a:t> an </a:t>
            </a:r>
            <a:r>
              <a:rPr lang="en-US" sz="3600" dirty="0" err="1">
                <a:solidFill>
                  <a:srgbClr val="101010"/>
                </a:solidFill>
                <a:latin typeface="Arimo"/>
                <a:ea typeface="Arimo"/>
                <a:cs typeface="Arimo"/>
                <a:sym typeface="Arimo"/>
              </a:rPr>
              <a:t>ninh</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mà</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còn</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bảo</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vệ</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tính</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mạng</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và</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tài</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sản</a:t>
            </a:r>
            <a:r>
              <a:rPr lang="en-US" sz="3600" dirty="0">
                <a:solidFill>
                  <a:srgbClr val="101010"/>
                </a:solidFill>
                <a:latin typeface="Arimo"/>
                <a:ea typeface="Arimo"/>
                <a:cs typeface="Arimo"/>
                <a:sym typeface="Arimo"/>
              </a:rPr>
              <a:t> </a:t>
            </a:r>
            <a:r>
              <a:rPr lang="en-US" sz="3600" dirty="0" err="1">
                <a:solidFill>
                  <a:srgbClr val="101010"/>
                </a:solidFill>
                <a:latin typeface="Arimo"/>
                <a:ea typeface="Arimo"/>
                <a:cs typeface="Arimo"/>
                <a:sym typeface="Arimo"/>
              </a:rPr>
              <a:t>của</a:t>
            </a:r>
            <a:r>
              <a:rPr lang="en-US" sz="3600" dirty="0">
                <a:solidFill>
                  <a:srgbClr val="101010"/>
                </a:solidFill>
                <a:latin typeface="Arimo"/>
                <a:ea typeface="Arimo"/>
                <a:cs typeface="Arimo"/>
                <a:sym typeface="Arimo"/>
              </a:rPr>
              <a:t> con </a:t>
            </a:r>
            <a:r>
              <a:rPr lang="en-US" sz="3600" dirty="0" err="1">
                <a:solidFill>
                  <a:srgbClr val="101010"/>
                </a:solidFill>
                <a:latin typeface="Arimo"/>
                <a:ea typeface="Arimo"/>
                <a:cs typeface="Arimo"/>
                <a:sym typeface="Arimo"/>
              </a:rPr>
              <a:t>người</a:t>
            </a:r>
            <a:r>
              <a:rPr lang="en-US" sz="3600" dirty="0">
                <a:solidFill>
                  <a:srgbClr val="101010"/>
                </a:solidFill>
                <a:latin typeface="Arimo"/>
                <a:ea typeface="Arimo"/>
                <a:cs typeface="Arimo"/>
                <a:sym typeface="Arimo"/>
              </a:rPr>
              <a:t>.</a:t>
            </a:r>
          </a:p>
        </p:txBody>
      </p:sp>
      <p:sp>
        <p:nvSpPr>
          <p:cNvPr id="15" name="TextBox 15"/>
          <p:cNvSpPr txBox="1"/>
          <p:nvPr/>
        </p:nvSpPr>
        <p:spPr>
          <a:xfrm>
            <a:off x="807070" y="2557768"/>
            <a:ext cx="4454063" cy="669926"/>
          </a:xfrm>
          <a:prstGeom prst="rect">
            <a:avLst/>
          </a:prstGeom>
        </p:spPr>
        <p:txBody>
          <a:bodyPr wrap="square" lIns="0" tIns="0" rIns="0" bIns="0" rtlCol="0" anchor="t">
            <a:spAutoFit/>
          </a:bodyPr>
          <a:lstStyle/>
          <a:p>
            <a:pPr algn="ctr">
              <a:lnSpc>
                <a:spcPts val="5599"/>
              </a:lnSpc>
            </a:pPr>
            <a:r>
              <a:rPr lang="en-US" sz="3999" dirty="0" err="1">
                <a:solidFill>
                  <a:srgbClr val="000000"/>
                </a:solidFill>
                <a:latin typeface="Montserrat"/>
                <a:ea typeface="Montserrat"/>
                <a:cs typeface="Montserrat"/>
                <a:sym typeface="Montserrat"/>
              </a:rPr>
              <a:t>Giới</a:t>
            </a:r>
            <a:r>
              <a:rPr lang="en-US" sz="3999" dirty="0">
                <a:solidFill>
                  <a:srgbClr val="000000"/>
                </a:solidFill>
                <a:latin typeface="Montserrat"/>
                <a:ea typeface="Montserrat"/>
                <a:cs typeface="Montserrat"/>
                <a:sym typeface="Montserrat"/>
              </a:rPr>
              <a:t> </a:t>
            </a:r>
            <a:r>
              <a:rPr lang="en-US" sz="3999" dirty="0" err="1">
                <a:solidFill>
                  <a:srgbClr val="000000"/>
                </a:solidFill>
                <a:latin typeface="Montserrat"/>
                <a:ea typeface="Montserrat"/>
                <a:cs typeface="Montserrat"/>
                <a:sym typeface="Montserrat"/>
              </a:rPr>
              <a:t>thiệu</a:t>
            </a:r>
            <a:r>
              <a:rPr lang="en-US" sz="3999" dirty="0">
                <a:solidFill>
                  <a:srgbClr val="000000"/>
                </a:solidFill>
                <a:latin typeface="Montserrat"/>
                <a:ea typeface="Montserrat"/>
                <a:cs typeface="Montserrat"/>
                <a:sym typeface="Montserrat"/>
              </a:rPr>
              <a:t> </a:t>
            </a:r>
            <a:r>
              <a:rPr lang="en-US" sz="3999" dirty="0" err="1">
                <a:solidFill>
                  <a:srgbClr val="000000"/>
                </a:solidFill>
                <a:latin typeface="Montserrat"/>
                <a:ea typeface="Montserrat"/>
                <a:cs typeface="Montserrat"/>
                <a:sym typeface="Montserrat"/>
              </a:rPr>
              <a:t>đề</a:t>
            </a:r>
            <a:r>
              <a:rPr lang="en-US" sz="3999" dirty="0">
                <a:solidFill>
                  <a:srgbClr val="000000"/>
                </a:solidFill>
                <a:latin typeface="Montserrat"/>
                <a:ea typeface="Montserrat"/>
                <a:cs typeface="Montserrat"/>
                <a:sym typeface="Montserrat"/>
              </a:rPr>
              <a:t> </a:t>
            </a:r>
            <a:r>
              <a:rPr lang="en-US" sz="3999" dirty="0" err="1">
                <a:solidFill>
                  <a:srgbClr val="000000"/>
                </a:solidFill>
                <a:latin typeface="Montserrat"/>
                <a:ea typeface="Montserrat"/>
                <a:cs typeface="Montserrat"/>
                <a:sym typeface="Montserrat"/>
              </a:rPr>
              <a:t>tài</a:t>
            </a:r>
            <a:endParaRPr lang="en-US" sz="3999" dirty="0">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917182">
            <a:off x="-2497959" y="-3898493"/>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txBody>
          <a:bodyPr/>
          <a:lstStyle/>
          <a:p>
            <a:endParaRPr lang="en-US"/>
          </a:p>
        </p:txBody>
      </p:sp>
      <p:sp>
        <p:nvSpPr>
          <p:cNvPr id="3" name="Freeform 3"/>
          <p:cNvSpPr/>
          <p:nvPr/>
        </p:nvSpPr>
        <p:spPr>
          <a:xfrm>
            <a:off x="592390" y="3241770"/>
            <a:ext cx="7738302" cy="6016530"/>
          </a:xfrm>
          <a:custGeom>
            <a:avLst/>
            <a:gdLst/>
            <a:ahLst/>
            <a:cxnLst/>
            <a:rect l="l" t="t" r="r" b="b"/>
            <a:pathLst>
              <a:path w="7738302" h="6016530">
                <a:moveTo>
                  <a:pt x="0" y="0"/>
                </a:moveTo>
                <a:lnTo>
                  <a:pt x="7738302" y="0"/>
                </a:lnTo>
                <a:lnTo>
                  <a:pt x="7738302" y="6016530"/>
                </a:lnTo>
                <a:lnTo>
                  <a:pt x="0" y="601653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215518"/>
            <a:ext cx="5354209" cy="1374776"/>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Montserrat Bold"/>
                <a:ea typeface="Montserrat Bold"/>
                <a:cs typeface="Montserrat Bold"/>
                <a:sym typeface="Montserrat Bold"/>
              </a:rPr>
              <a:t>Các đề tài tương tự đã được công bố</a:t>
            </a:r>
          </a:p>
        </p:txBody>
      </p:sp>
      <p:sp>
        <p:nvSpPr>
          <p:cNvPr id="5" name="Freeform 5"/>
          <p:cNvSpPr/>
          <p:nvPr/>
        </p:nvSpPr>
        <p:spPr>
          <a:xfrm>
            <a:off x="8330692" y="1451376"/>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9175021" y="4146674"/>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Freeform 7"/>
          <p:cNvSpPr/>
          <p:nvPr/>
        </p:nvSpPr>
        <p:spPr>
          <a:xfrm>
            <a:off x="8330692" y="6773520"/>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8" name="TextBox 8"/>
          <p:cNvSpPr txBox="1"/>
          <p:nvPr/>
        </p:nvSpPr>
        <p:spPr>
          <a:xfrm>
            <a:off x="8475750" y="172458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9" name="TextBox 9"/>
          <p:cNvSpPr txBox="1"/>
          <p:nvPr/>
        </p:nvSpPr>
        <p:spPr>
          <a:xfrm>
            <a:off x="9320079" y="441988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0" name="TextBox 10"/>
          <p:cNvSpPr txBox="1"/>
          <p:nvPr/>
        </p:nvSpPr>
        <p:spPr>
          <a:xfrm>
            <a:off x="8475750" y="7046731"/>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1" name="TextBox 11"/>
          <p:cNvSpPr txBox="1"/>
          <p:nvPr/>
        </p:nvSpPr>
        <p:spPr>
          <a:xfrm>
            <a:off x="9993073" y="1518359"/>
            <a:ext cx="7097972" cy="1515917"/>
          </a:xfrm>
          <a:prstGeom prst="rect">
            <a:avLst/>
          </a:prstGeom>
        </p:spPr>
        <p:txBody>
          <a:bodyPr lIns="0" tIns="0" rIns="0" bIns="0" rtlCol="0" anchor="t">
            <a:spAutoFit/>
          </a:bodyPr>
          <a:lstStyle/>
          <a:p>
            <a:pPr algn="just">
              <a:lnSpc>
                <a:spcPts val="3070"/>
              </a:lnSpc>
            </a:pPr>
            <a:r>
              <a:rPr lang="en-US" sz="2193" spc="-43">
                <a:solidFill>
                  <a:srgbClr val="145DA0"/>
                </a:solidFill>
                <a:latin typeface="Faustina"/>
                <a:ea typeface="Faustina"/>
                <a:cs typeface="Faustina"/>
                <a:sym typeface="Faustina"/>
              </a:rPr>
              <a:t>Cover the Violence: A Novel Deep-Learning-Based Approach Towards Violence-Detection in Movies</a:t>
            </a:r>
          </a:p>
          <a:p>
            <a:pPr algn="just">
              <a:lnSpc>
                <a:spcPts val="3070"/>
              </a:lnSpc>
            </a:pPr>
            <a:r>
              <a:rPr lang="en-US" sz="2193" spc="-43">
                <a:solidFill>
                  <a:srgbClr val="145DA0"/>
                </a:solidFill>
                <a:latin typeface="Faustina"/>
                <a:ea typeface="Faustina"/>
                <a:cs typeface="Faustina"/>
                <a:sym typeface="Faustina"/>
              </a:rPr>
              <a:t>Sử dụng MobileNet + LSTM</a:t>
            </a:r>
          </a:p>
          <a:p>
            <a:pPr algn="just">
              <a:lnSpc>
                <a:spcPts val="3070"/>
              </a:lnSpc>
            </a:pPr>
            <a:endParaRPr lang="en-US" sz="2193" spc="-43">
              <a:solidFill>
                <a:srgbClr val="145DA0"/>
              </a:solidFill>
              <a:latin typeface="Faustina"/>
              <a:ea typeface="Faustina"/>
              <a:cs typeface="Faustina"/>
              <a:sym typeface="Faustina"/>
            </a:endParaRPr>
          </a:p>
        </p:txBody>
      </p:sp>
      <p:sp>
        <p:nvSpPr>
          <p:cNvPr id="12" name="TextBox 12"/>
          <p:cNvSpPr txBox="1"/>
          <p:nvPr/>
        </p:nvSpPr>
        <p:spPr>
          <a:xfrm>
            <a:off x="10847317" y="4077031"/>
            <a:ext cx="7097972" cy="1515917"/>
          </a:xfrm>
          <a:prstGeom prst="rect">
            <a:avLst/>
          </a:prstGeom>
        </p:spPr>
        <p:txBody>
          <a:bodyPr lIns="0" tIns="0" rIns="0" bIns="0" rtlCol="0" anchor="t">
            <a:spAutoFit/>
          </a:bodyPr>
          <a:lstStyle/>
          <a:p>
            <a:pPr algn="just">
              <a:lnSpc>
                <a:spcPts val="3070"/>
              </a:lnSpc>
            </a:pPr>
            <a:r>
              <a:rPr lang="en-US" sz="2193" spc="-43">
                <a:solidFill>
                  <a:srgbClr val="145DA0"/>
                </a:solidFill>
                <a:latin typeface="Faustina"/>
                <a:ea typeface="Faustina"/>
                <a:cs typeface="Faustina"/>
                <a:sym typeface="Faustina"/>
              </a:rPr>
              <a:t>A Sensor Network Approach for Violence Detection in Smart Cities Using Deep Learning</a:t>
            </a:r>
          </a:p>
          <a:p>
            <a:pPr algn="just">
              <a:lnSpc>
                <a:spcPts val="3070"/>
              </a:lnSpc>
            </a:pPr>
            <a:r>
              <a:rPr lang="en-US" sz="2193" spc="-43">
                <a:solidFill>
                  <a:srgbClr val="145DA0"/>
                </a:solidFill>
                <a:latin typeface="Faustina"/>
                <a:ea typeface="Faustina"/>
                <a:cs typeface="Faustina"/>
                <a:sym typeface="Faustina"/>
              </a:rPr>
              <a:t>Sử dụng CNN + LSTM</a:t>
            </a:r>
          </a:p>
          <a:p>
            <a:pPr algn="just">
              <a:lnSpc>
                <a:spcPts val="3070"/>
              </a:lnSpc>
            </a:pPr>
            <a:endParaRPr lang="en-US" sz="2193" spc="-43">
              <a:solidFill>
                <a:srgbClr val="145DA0"/>
              </a:solidFill>
              <a:latin typeface="Faustina"/>
              <a:ea typeface="Faustina"/>
              <a:cs typeface="Faustina"/>
              <a:sym typeface="Faustina"/>
            </a:endParaRPr>
          </a:p>
        </p:txBody>
      </p:sp>
      <p:sp>
        <p:nvSpPr>
          <p:cNvPr id="13" name="TextBox 13"/>
          <p:cNvSpPr txBox="1"/>
          <p:nvPr/>
        </p:nvSpPr>
        <p:spPr>
          <a:xfrm>
            <a:off x="10031173" y="6725895"/>
            <a:ext cx="7097972" cy="1896917"/>
          </a:xfrm>
          <a:prstGeom prst="rect">
            <a:avLst/>
          </a:prstGeom>
        </p:spPr>
        <p:txBody>
          <a:bodyPr lIns="0" tIns="0" rIns="0" bIns="0" rtlCol="0" anchor="t">
            <a:spAutoFit/>
          </a:bodyPr>
          <a:lstStyle/>
          <a:p>
            <a:pPr algn="just">
              <a:lnSpc>
                <a:spcPts val="3070"/>
              </a:lnSpc>
            </a:pPr>
            <a:r>
              <a:rPr lang="en-US" sz="2193" spc="-43">
                <a:solidFill>
                  <a:srgbClr val="145DA0"/>
                </a:solidFill>
                <a:latin typeface="Faustina"/>
                <a:ea typeface="Faustina"/>
                <a:cs typeface="Faustina"/>
                <a:sym typeface="Faustina"/>
              </a:rPr>
              <a:t>Real time violence detection framework for football stadium comprising of big data analysis and deep learning through bidirectional LSTM</a:t>
            </a:r>
          </a:p>
          <a:p>
            <a:pPr algn="just">
              <a:lnSpc>
                <a:spcPts val="3070"/>
              </a:lnSpc>
            </a:pPr>
            <a:r>
              <a:rPr lang="en-US" sz="2193" spc="-43">
                <a:solidFill>
                  <a:srgbClr val="145DA0"/>
                </a:solidFill>
                <a:latin typeface="Faustina"/>
                <a:ea typeface="Faustina"/>
                <a:cs typeface="Faustina"/>
                <a:sym typeface="Faustina"/>
              </a:rPr>
              <a:t>Sử dụng HoG + LSTM</a:t>
            </a:r>
          </a:p>
          <a:p>
            <a:pPr algn="just">
              <a:lnSpc>
                <a:spcPts val="3070"/>
              </a:lnSpc>
            </a:pPr>
            <a:endParaRPr lang="en-US" sz="2193" spc="-43">
              <a:solidFill>
                <a:srgbClr val="145DA0"/>
              </a:solidFill>
              <a:latin typeface="Faustina"/>
              <a:ea typeface="Faustina"/>
              <a:cs typeface="Faustina"/>
              <a:sym typeface="Fausti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78412"/>
            <a:chOff x="0" y="0"/>
            <a:chExt cx="9414331" cy="1121407"/>
          </a:xfrm>
        </p:grpSpPr>
        <p:sp>
          <p:nvSpPr>
            <p:cNvPr id="3" name="Freeform 3"/>
            <p:cNvSpPr/>
            <p:nvPr/>
          </p:nvSpPr>
          <p:spPr>
            <a:xfrm>
              <a:off x="0" y="0"/>
              <a:ext cx="9414331" cy="1121407"/>
            </a:xfrm>
            <a:custGeom>
              <a:avLst/>
              <a:gdLst/>
              <a:ahLst/>
              <a:cxnLst/>
              <a:rect l="l" t="t" r="r" b="b"/>
              <a:pathLst>
                <a:path w="9414331" h="1121407">
                  <a:moveTo>
                    <a:pt x="0" y="0"/>
                  </a:moveTo>
                  <a:lnTo>
                    <a:pt x="9414331" y="0"/>
                  </a:lnTo>
                  <a:lnTo>
                    <a:pt x="9414331" y="1121407"/>
                  </a:lnTo>
                  <a:lnTo>
                    <a:pt x="0" y="112140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104775"/>
              <a:ext cx="9414331" cy="1226182"/>
            </a:xfrm>
            <a:prstGeom prst="rect">
              <a:avLst/>
            </a:prstGeom>
          </p:spPr>
          <p:txBody>
            <a:bodyPr lIns="50800" tIns="50800" rIns="50800" bIns="50800" rtlCol="0" anchor="ctr"/>
            <a:lstStyle/>
            <a:p>
              <a:pPr algn="l">
                <a:lnSpc>
                  <a:spcPts val="8399"/>
                </a:lnSpc>
                <a:spcBef>
                  <a:spcPct val="0"/>
                </a:spcBef>
              </a:pPr>
              <a:r>
                <a:rPr lang="en-US" sz="5999">
                  <a:solidFill>
                    <a:srgbClr val="000000"/>
                  </a:solidFill>
                  <a:latin typeface="Open Sans Extra Bold"/>
                  <a:ea typeface="Open Sans Extra Bold"/>
                  <a:cs typeface="Open Sans Extra Bold"/>
                  <a:sym typeface="Open Sans Extra Bold"/>
                </a:rPr>
                <a:t>        2. Tổng quan mô hình</a:t>
              </a:r>
            </a:p>
          </p:txBody>
        </p:sp>
      </p:grpSp>
      <p:sp>
        <p:nvSpPr>
          <p:cNvPr id="5" name="Freeform 5"/>
          <p:cNvSpPr/>
          <p:nvPr/>
        </p:nvSpPr>
        <p:spPr>
          <a:xfrm rot="-7738679">
            <a:off x="12235173" y="-874743"/>
            <a:ext cx="11320879" cy="9835014"/>
          </a:xfrm>
          <a:custGeom>
            <a:avLst/>
            <a:gdLst/>
            <a:ahLst/>
            <a:cxnLst/>
            <a:rect l="l" t="t" r="r" b="b"/>
            <a:pathLst>
              <a:path w="11320879" h="9835014">
                <a:moveTo>
                  <a:pt x="0" y="0"/>
                </a:moveTo>
                <a:lnTo>
                  <a:pt x="11320879" y="0"/>
                </a:lnTo>
                <a:lnTo>
                  <a:pt x="11320879" y="9835014"/>
                </a:lnTo>
                <a:lnTo>
                  <a:pt x="0" y="983501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312482" y="2574434"/>
            <a:ext cx="5725588" cy="596901"/>
          </a:xfrm>
          <a:prstGeom prst="rect">
            <a:avLst/>
          </a:prstGeom>
        </p:spPr>
        <p:txBody>
          <a:bodyPr lIns="0" tIns="0" rIns="0" bIns="0" rtlCol="0" anchor="t">
            <a:spAutoFit/>
          </a:bodyPr>
          <a:lstStyle/>
          <a:p>
            <a:pPr marL="755646" lvl="1" indent="-377823" algn="ctr">
              <a:lnSpc>
                <a:spcPts val="4899"/>
              </a:lnSpc>
              <a:buFont typeface="Arial"/>
              <a:buChar char="•"/>
            </a:pPr>
            <a:r>
              <a:rPr lang="en-US" sz="3499" b="1">
                <a:solidFill>
                  <a:srgbClr val="000000"/>
                </a:solidFill>
                <a:latin typeface="Montserrat Bold"/>
                <a:ea typeface="Montserrat Bold"/>
                <a:cs typeface="Montserrat Bold"/>
                <a:sym typeface="Montserrat Bold"/>
              </a:rPr>
              <a:t>Mạng hồi quy (RNN)</a:t>
            </a:r>
          </a:p>
        </p:txBody>
      </p:sp>
      <p:sp>
        <p:nvSpPr>
          <p:cNvPr id="7" name="TextBox 7"/>
          <p:cNvSpPr txBox="1"/>
          <p:nvPr/>
        </p:nvSpPr>
        <p:spPr>
          <a:xfrm>
            <a:off x="1312482" y="3985614"/>
            <a:ext cx="12052536" cy="2150872"/>
          </a:xfrm>
          <a:prstGeom prst="rect">
            <a:avLst/>
          </a:prstGeom>
        </p:spPr>
        <p:txBody>
          <a:bodyPr lIns="0" tIns="0" rIns="0" bIns="0" rtlCol="0" anchor="t">
            <a:spAutoFit/>
          </a:bodyPr>
          <a:lstStyle/>
          <a:p>
            <a:pPr algn="l">
              <a:lnSpc>
                <a:spcPts val="4297"/>
              </a:lnSpc>
              <a:spcBef>
                <a:spcPct val="0"/>
              </a:spcBef>
            </a:pPr>
            <a:r>
              <a:rPr lang="en-US" sz="3069">
                <a:solidFill>
                  <a:srgbClr val="000000"/>
                </a:solidFill>
                <a:latin typeface="Montserrat"/>
                <a:ea typeface="Montserrat"/>
                <a:cs typeface="Montserrat"/>
                <a:sym typeface="Montserrat"/>
              </a:rPr>
              <a:t>Đối với những bài toán sử dụng dữ liệu tuần tự (sequence) không thể sử dụng các mô neural network thông thường để xử lý do dữ liệu có tính liên kết.</a:t>
            </a:r>
          </a:p>
          <a:p>
            <a:pPr algn="l">
              <a:lnSpc>
                <a:spcPts val="4297"/>
              </a:lnSpc>
              <a:spcBef>
                <a:spcPct val="0"/>
              </a:spcBef>
            </a:pPr>
            <a:r>
              <a:rPr lang="en-US" sz="3069">
                <a:solidFill>
                  <a:srgbClr val="000000"/>
                </a:solidFill>
                <a:latin typeface="Montserrat"/>
                <a:ea typeface="Montserrat"/>
                <a:cs typeface="Montserrat"/>
                <a:sym typeface="Montserrat"/>
              </a:rPr>
              <a:t>=&gt; Đây chính là lý do, động lực ra đời của mạng hồi quy.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791</Words>
  <Application>Microsoft Office PowerPoint</Application>
  <PresentationFormat>Tùy chỉnh</PresentationFormat>
  <Paragraphs>80</Paragraphs>
  <Slides>20</Slides>
  <Notes>0</Notes>
  <HiddenSlides>0</HiddenSlides>
  <MMClips>1</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20</vt:i4>
      </vt:variant>
    </vt:vector>
  </HeadingPairs>
  <TitlesOfParts>
    <vt:vector size="32" baseType="lpstr">
      <vt:lpstr>Calibri (MS)</vt:lpstr>
      <vt:lpstr>Montserrat</vt:lpstr>
      <vt:lpstr>Faustina</vt:lpstr>
      <vt:lpstr>Arial</vt:lpstr>
      <vt:lpstr>Calibri</vt:lpstr>
      <vt:lpstr>Montserrat Bold</vt:lpstr>
      <vt:lpstr>Arimo</vt:lpstr>
      <vt:lpstr>Roboto Bold</vt:lpstr>
      <vt:lpstr>Faustina Bold</vt:lpstr>
      <vt:lpstr>Open Sans Extra Bold</vt:lpstr>
      <vt:lpstr>Poppins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NHOM 01_SLIDES</dc:title>
  <cp:lastModifiedBy>Tuyen Giap</cp:lastModifiedBy>
  <cp:revision>2</cp:revision>
  <dcterms:created xsi:type="dcterms:W3CDTF">2006-08-16T00:00:00Z</dcterms:created>
  <dcterms:modified xsi:type="dcterms:W3CDTF">2024-11-07T02:34:10Z</dcterms:modified>
  <dc:identifier>DAGVuGiVRvM</dc:identifier>
</cp:coreProperties>
</file>